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82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7118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398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23377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304801"/>
            <a:ext cx="10058400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422400" y="1981200"/>
            <a:ext cx="100584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42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408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6E393E60-ED42-4AED-8DA2-FB13DECD0544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325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1392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28670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2313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3742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257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1900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270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335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EB767-C58C-4CAA-8B16-F870F2557B1F}" type="datetimeFigureOut">
              <a:rPr lang="ru-RU" smtClean="0"/>
              <a:pPr/>
              <a:t>30.12.2014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97CED4-6238-4044-B098-9068A795EA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835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20100" y="345831"/>
            <a:ext cx="9694792" cy="4296508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chemeClr val="hlink"/>
                </a:solidFill>
              </a:rPr>
              <a:t/>
            </a:r>
            <a:br>
              <a:rPr lang="ru-RU" sz="7200" dirty="0" smtClean="0">
                <a:solidFill>
                  <a:schemeClr val="hlink"/>
                </a:solidFill>
              </a:rPr>
            </a:br>
            <a:r>
              <a:rPr lang="ru-RU" sz="7200" dirty="0" smtClean="0">
                <a:solidFill>
                  <a:schemeClr val="hlink"/>
                </a:solidFill>
              </a:rPr>
              <a:t>Правовые </a:t>
            </a:r>
            <a:r>
              <a:rPr lang="ru-RU" sz="7200" dirty="0">
                <a:solidFill>
                  <a:schemeClr val="hlink"/>
                </a:solidFill>
              </a:rPr>
              <a:t>основы предпринимательской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27049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946525" y="666750"/>
            <a:ext cx="3741794" cy="52322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Предпринимательство</a:t>
            </a:r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 flipH="1">
            <a:off x="3352800" y="1295400"/>
            <a:ext cx="2286000" cy="685800"/>
          </a:xfrm>
          <a:prstGeom prst="line">
            <a:avLst/>
          </a:prstGeom>
          <a:noFill/>
          <a:ln w="88900" cmpd="thickThin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6858000" y="1295400"/>
            <a:ext cx="2514600" cy="762000"/>
          </a:xfrm>
          <a:prstGeom prst="line">
            <a:avLst/>
          </a:prstGeom>
          <a:noFill/>
          <a:ln w="88900" cmpd="thickThin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2209800" y="2057400"/>
            <a:ext cx="3124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Субъекты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7315200" y="2133600"/>
            <a:ext cx="3124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Объекты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1828800" y="3352800"/>
            <a:ext cx="40386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частные лица</a:t>
            </a:r>
          </a:p>
          <a:p>
            <a:pPr>
              <a:buFontTx/>
              <a:buChar char="•"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различные ассоциации</a:t>
            </a:r>
          </a:p>
          <a:p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(акционерные общества,</a:t>
            </a:r>
          </a:p>
          <a:p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кооперативы)</a:t>
            </a:r>
          </a:p>
          <a:p>
            <a:pPr>
              <a:buFontTx/>
              <a:buChar char="•"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государство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5715001" y="3582989"/>
            <a:ext cx="4052071" cy="2616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любые виды хозяйственной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деятельности</a:t>
            </a:r>
          </a:p>
          <a:p>
            <a:pPr>
              <a:buFontTx/>
              <a:buChar char="•"/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коммерческое посредничество</a:t>
            </a:r>
          </a:p>
          <a:p>
            <a:pPr>
              <a:buFontTx/>
              <a:buChar char="•"/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торгово-закупочная,</a:t>
            </a:r>
          </a:p>
          <a:p>
            <a:pPr>
              <a:buFontTx/>
              <a:buChar char="•"/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инновационная,</a:t>
            </a:r>
          </a:p>
          <a:p>
            <a:pPr>
              <a:buFontTx/>
              <a:buChar char="•"/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консультационная деятельность,</a:t>
            </a:r>
          </a:p>
          <a:p>
            <a:pPr>
              <a:buFontTx/>
              <a:buChar char="•"/>
            </a:pPr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 операции с ценными бумагами</a:t>
            </a:r>
          </a:p>
          <a:p>
            <a:pPr>
              <a:buFontTx/>
              <a:buChar char="•"/>
            </a:pPr>
            <a:endParaRPr lang="ru-RU" sz="2000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12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4572000" y="533400"/>
            <a:ext cx="3103798" cy="523220"/>
          </a:xfrm>
          <a:prstGeom prst="rect">
            <a:avLst/>
          </a:prstGeom>
          <a:noFill/>
          <a:ln w="63500" cmpd="thickThin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Предприниматели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 flipH="1">
            <a:off x="4191000" y="1143000"/>
            <a:ext cx="1752600" cy="762000"/>
          </a:xfrm>
          <a:prstGeom prst="line">
            <a:avLst/>
          </a:prstGeom>
          <a:noFill/>
          <a:ln w="63500" cmpd="thinThick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6858000" y="1143000"/>
            <a:ext cx="1828800" cy="762000"/>
          </a:xfrm>
          <a:prstGeom prst="line">
            <a:avLst/>
          </a:prstGeom>
          <a:noFill/>
          <a:ln w="63500" cmpd="thinThick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125663" y="2058989"/>
            <a:ext cx="4029180" cy="1692771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лица</a:t>
            </a:r>
          </a:p>
          <a:p>
            <a:r>
              <a:rPr lang="ru-RU" sz="2000"/>
              <a:t>Организация, учреждение, фирма,</a:t>
            </a:r>
          </a:p>
          <a:p>
            <a:r>
              <a:rPr lang="ru-RU" sz="2000"/>
              <a:t>выступающие в качестве единого,</a:t>
            </a:r>
          </a:p>
          <a:p>
            <a:r>
              <a:rPr lang="ru-RU" sz="2000"/>
              <a:t>самостоятельного носителя прав и </a:t>
            </a:r>
          </a:p>
          <a:p>
            <a:r>
              <a:rPr lang="ru-RU" sz="2000"/>
              <a:t>обязанностей.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6705600" y="2133600"/>
            <a:ext cx="3347968" cy="353943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Физические лица</a:t>
            </a:r>
          </a:p>
          <a:p>
            <a:r>
              <a:rPr lang="ru-RU" sz="2000"/>
              <a:t>Человек, участвующий в эко-</a:t>
            </a:r>
          </a:p>
          <a:p>
            <a:r>
              <a:rPr lang="ru-RU" sz="2000"/>
              <a:t>номической деятельности в</a:t>
            </a:r>
          </a:p>
          <a:p>
            <a:r>
              <a:rPr lang="ru-RU" sz="2000"/>
              <a:t>качестве ее полноценного</a:t>
            </a:r>
          </a:p>
          <a:p>
            <a:r>
              <a:rPr lang="ru-RU" sz="2000"/>
              <a:t>субъекта. Он действует от</a:t>
            </a:r>
          </a:p>
          <a:p>
            <a:r>
              <a:rPr lang="ru-RU" sz="2000"/>
              <a:t>собственного имени, может</a:t>
            </a:r>
          </a:p>
          <a:p>
            <a:r>
              <a:rPr lang="ru-RU" sz="2000"/>
              <a:t>заниматься предпринима-</a:t>
            </a:r>
          </a:p>
          <a:p>
            <a:r>
              <a:rPr lang="ru-RU" sz="2000"/>
              <a:t>тельством с момента госу-</a:t>
            </a:r>
          </a:p>
          <a:p>
            <a:r>
              <a:rPr lang="ru-RU" sz="2000"/>
              <a:t>дерственной регистрации в</a:t>
            </a:r>
          </a:p>
          <a:p>
            <a:r>
              <a:rPr lang="ru-RU" sz="2000"/>
              <a:t>качестве индивидуального</a:t>
            </a:r>
          </a:p>
          <a:p>
            <a:r>
              <a:rPr lang="ru-RU" sz="2000"/>
              <a:t>предпринимателя.</a:t>
            </a: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 flipH="1">
            <a:off x="2286000" y="3810000"/>
            <a:ext cx="121920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4419600" y="3810000"/>
            <a:ext cx="11430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1874842" y="4495801"/>
            <a:ext cx="2100254" cy="64633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Коммерческие</a:t>
            </a:r>
          </a:p>
          <a:p>
            <a:pPr algn="ctr"/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лица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4267200" y="4419601"/>
            <a:ext cx="2286000" cy="64633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Некоммерческие</a:t>
            </a:r>
          </a:p>
          <a:p>
            <a:pPr algn="ctr"/>
            <a:r>
              <a:rPr lang="ru-RU" b="1">
                <a:effectLst>
                  <a:outerShdw blurRad="38100" dist="38100" dir="2700000" algn="tl">
                    <a:srgbClr val="000000"/>
                  </a:outerShdw>
                </a:effectLst>
              </a:rPr>
              <a:t>юридические лица</a:t>
            </a:r>
          </a:p>
        </p:txBody>
      </p:sp>
    </p:spTree>
    <p:extLst>
      <p:ext uri="{BB962C8B-B14F-4D97-AF65-F5344CB8AC3E}">
        <p14:creationId xmlns:p14="http://schemas.microsoft.com/office/powerpoint/2010/main" xmlns="" val="190917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>
                <a:solidFill>
                  <a:schemeClr val="hlink"/>
                </a:solidFill>
              </a:rPr>
              <a:t>Юридическим лицом </a:t>
            </a:r>
            <a:r>
              <a:rPr lang="ru-RU" sz="2800"/>
              <a:t>признается организация, которая:</a:t>
            </a:r>
            <a:br>
              <a:rPr lang="ru-RU" sz="2800"/>
            </a:br>
            <a:endParaRPr lang="ru-RU" sz="2800">
              <a:solidFill>
                <a:schemeClr val="hlink"/>
              </a:solidFill>
            </a:endParaRP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Имеет обособленное имущество (в собственности, хозяйственном ведении, оперативном управлении)</a:t>
            </a:r>
          </a:p>
          <a:p>
            <a:pPr>
              <a:lnSpc>
                <a:spcPct val="90000"/>
              </a:lnSpc>
            </a:pPr>
            <a:r>
              <a:rPr lang="ru-RU" sz="2400"/>
              <a:t>Отвечает этим имуществом по своим обязательствам</a:t>
            </a:r>
          </a:p>
          <a:p>
            <a:pPr>
              <a:lnSpc>
                <a:spcPct val="90000"/>
              </a:lnSpc>
            </a:pPr>
            <a:r>
              <a:rPr lang="ru-RU" sz="2400"/>
              <a:t>Может от своего имени приобретать имущественные и личные неимущественные права, нести обязанности</a:t>
            </a:r>
          </a:p>
          <a:p>
            <a:pPr>
              <a:lnSpc>
                <a:spcPct val="90000"/>
              </a:lnSpc>
            </a:pPr>
            <a:r>
              <a:rPr lang="ru-RU" sz="2400"/>
              <a:t>Может быть истцом и ответчиком в суде</a:t>
            </a:r>
          </a:p>
          <a:p>
            <a:pPr>
              <a:lnSpc>
                <a:spcPct val="90000"/>
              </a:lnSpc>
            </a:pPr>
            <a:r>
              <a:rPr lang="ru-RU" sz="2400"/>
              <a:t>Юридическое лицо должно иметь самостоятельный баланс или смету</a:t>
            </a:r>
          </a:p>
        </p:txBody>
      </p:sp>
    </p:spTree>
    <p:extLst>
      <p:ext uri="{BB962C8B-B14F-4D97-AF65-F5344CB8AC3E}">
        <p14:creationId xmlns:p14="http://schemas.microsoft.com/office/powerpoint/2010/main" xmlns="" val="261653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048000" y="381000"/>
            <a:ext cx="5486400" cy="9144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2193925" y="-2730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8918" name="Text Box 6"/>
          <p:cNvSpPr txBox="1">
            <a:spLocks noChangeArrowheads="1"/>
          </p:cNvSpPr>
          <p:nvPr/>
        </p:nvSpPr>
        <p:spPr bwMode="auto">
          <a:xfrm>
            <a:off x="3260726" y="565150"/>
            <a:ext cx="489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/>
              <a:t>Формы юридических лиц</a:t>
            </a:r>
          </a:p>
        </p:txBody>
      </p:sp>
      <p:sp>
        <p:nvSpPr>
          <p:cNvPr id="38919" name="Line 7"/>
          <p:cNvSpPr>
            <a:spLocks noChangeShapeType="1"/>
          </p:cNvSpPr>
          <p:nvPr/>
        </p:nvSpPr>
        <p:spPr bwMode="auto">
          <a:xfrm flipH="1">
            <a:off x="3886200" y="1371600"/>
            <a:ext cx="1066800" cy="381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0" name="Line 8"/>
          <p:cNvSpPr>
            <a:spLocks noChangeShapeType="1"/>
          </p:cNvSpPr>
          <p:nvPr/>
        </p:nvSpPr>
        <p:spPr bwMode="auto">
          <a:xfrm>
            <a:off x="6629400" y="1371600"/>
            <a:ext cx="990600" cy="381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1524000" y="2057400"/>
            <a:ext cx="4267200" cy="44958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5943600" y="1981200"/>
            <a:ext cx="4724400" cy="45720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1524000" y="2133601"/>
            <a:ext cx="42672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hlink"/>
                </a:solidFill>
              </a:rPr>
              <a:t>Коммерческие организации</a:t>
            </a:r>
          </a:p>
          <a:p>
            <a:pPr algn="ctr"/>
            <a:endParaRPr lang="ru-RU" sz="2000" b="1">
              <a:solidFill>
                <a:schemeClr val="hlink"/>
              </a:solidFill>
            </a:endParaRPr>
          </a:p>
          <a:p>
            <a:pPr>
              <a:buFontTx/>
              <a:buChar char="•"/>
            </a:pPr>
            <a:r>
              <a:rPr lang="ru-RU" sz="2000" b="1"/>
              <a:t> преследуют извлечение прибыли в качестве основной цели своей деятельности</a:t>
            </a:r>
          </a:p>
          <a:p>
            <a:pPr>
              <a:buFontTx/>
              <a:buChar char="•"/>
            </a:pPr>
            <a:endParaRPr lang="ru-RU" sz="2000" b="1"/>
          </a:p>
          <a:p>
            <a:pPr>
              <a:buFontTx/>
              <a:buChar char="•"/>
            </a:pPr>
            <a:r>
              <a:rPr lang="ru-RU" sz="2000" b="1"/>
              <a:t> должны иметь фирменное наименование</a:t>
            </a:r>
          </a:p>
        </p:txBody>
      </p:sp>
      <p:sp>
        <p:nvSpPr>
          <p:cNvPr id="38930" name="Rectangle 18"/>
          <p:cNvSpPr>
            <a:spLocks noChangeArrowheads="1"/>
          </p:cNvSpPr>
          <p:nvPr/>
        </p:nvSpPr>
        <p:spPr bwMode="auto">
          <a:xfrm>
            <a:off x="6096000" y="2133600"/>
            <a:ext cx="4343400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hlink"/>
                </a:solidFill>
              </a:rPr>
              <a:t>Некоммерческие организации</a:t>
            </a:r>
          </a:p>
          <a:p>
            <a:endParaRPr lang="ru-RU" b="1">
              <a:solidFill>
                <a:schemeClr val="hlink"/>
              </a:solidFill>
            </a:endParaRPr>
          </a:p>
          <a:p>
            <a:pPr>
              <a:buFontTx/>
              <a:buChar char="•"/>
            </a:pPr>
            <a:r>
              <a:rPr lang="ru-RU" b="1"/>
              <a:t>  не имеют основной целью своей деятельности извлечение прибыли и не распределяют полученную прибыль между участниками (учредителями)</a:t>
            </a:r>
          </a:p>
          <a:p>
            <a:pPr>
              <a:buFontTx/>
              <a:buChar char="•"/>
            </a:pPr>
            <a:endParaRPr lang="ru-RU" b="1"/>
          </a:p>
          <a:p>
            <a:pPr>
              <a:buFontTx/>
              <a:buChar char="•"/>
            </a:pPr>
            <a:r>
              <a:rPr lang="ru-RU" b="1"/>
              <a:t> могут осуществлять предпринимательскую деятельность лишь постольку это служит достижению целей, ради которых они созданы, и соответствующую этим целям</a:t>
            </a:r>
          </a:p>
        </p:txBody>
      </p:sp>
    </p:spTree>
    <p:extLst>
      <p:ext uri="{BB962C8B-B14F-4D97-AF65-F5344CB8AC3E}">
        <p14:creationId xmlns:p14="http://schemas.microsoft.com/office/powerpoint/2010/main" xmlns="" val="121678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3886200" y="152400"/>
            <a:ext cx="4572000" cy="9144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4038601" y="228601"/>
            <a:ext cx="42830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 b="1"/>
              <a:t>Виды коммерческих организаций</a:t>
            </a:r>
          </a:p>
        </p:txBody>
      </p:sp>
      <p:sp>
        <p:nvSpPr>
          <p:cNvPr id="40966" name="Line 6"/>
          <p:cNvSpPr>
            <a:spLocks noChangeShapeType="1"/>
          </p:cNvSpPr>
          <p:nvPr/>
        </p:nvSpPr>
        <p:spPr bwMode="auto">
          <a:xfrm>
            <a:off x="6172200" y="1066800"/>
            <a:ext cx="0" cy="3048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7" name="Line 7"/>
          <p:cNvSpPr>
            <a:spLocks noChangeShapeType="1"/>
          </p:cNvSpPr>
          <p:nvPr/>
        </p:nvSpPr>
        <p:spPr bwMode="auto">
          <a:xfrm>
            <a:off x="2362200" y="1371600"/>
            <a:ext cx="7239000" cy="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8" name="Line 8"/>
          <p:cNvSpPr>
            <a:spLocks noChangeShapeType="1"/>
          </p:cNvSpPr>
          <p:nvPr/>
        </p:nvSpPr>
        <p:spPr bwMode="auto">
          <a:xfrm>
            <a:off x="2362200" y="1295400"/>
            <a:ext cx="0" cy="5334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>
            <a:off x="4876800" y="1447800"/>
            <a:ext cx="0" cy="457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>
            <a:off x="7086600" y="1371600"/>
            <a:ext cx="0" cy="457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>
            <a:off x="9525000" y="1371600"/>
            <a:ext cx="0" cy="5334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1524000" y="1828800"/>
            <a:ext cx="2057400" cy="9906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3657600" y="1905000"/>
            <a:ext cx="2057400" cy="9906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4" name="Rectangle 14"/>
          <p:cNvSpPr>
            <a:spLocks noChangeArrowheads="1"/>
          </p:cNvSpPr>
          <p:nvPr/>
        </p:nvSpPr>
        <p:spPr bwMode="auto">
          <a:xfrm>
            <a:off x="5867400" y="1905000"/>
            <a:ext cx="2514600" cy="9906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8458200" y="1828800"/>
            <a:ext cx="2209800" cy="12954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1524000" y="1828800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b="1"/>
              <a:t>Хозяйственные товарищества</a:t>
            </a:r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3657600" y="1981200"/>
            <a:ext cx="2057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/>
              <a:t>Хозяйственные общества</a:t>
            </a:r>
          </a:p>
        </p:txBody>
      </p:sp>
      <p:sp>
        <p:nvSpPr>
          <p:cNvPr id="40978" name="Text Box 18"/>
          <p:cNvSpPr txBox="1">
            <a:spLocks noChangeArrowheads="1"/>
          </p:cNvSpPr>
          <p:nvPr/>
        </p:nvSpPr>
        <p:spPr bwMode="auto">
          <a:xfrm>
            <a:off x="5867400" y="1905001"/>
            <a:ext cx="25146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/>
              <a:t>Производственные кооперативы (артели)</a:t>
            </a:r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8534400" y="1828801"/>
            <a:ext cx="21336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/>
              <a:t>Государственные и муниципальные унитарные предприятия</a:t>
            </a:r>
          </a:p>
        </p:txBody>
      </p:sp>
      <p:sp>
        <p:nvSpPr>
          <p:cNvPr id="40980" name="Line 20"/>
          <p:cNvSpPr>
            <a:spLocks noChangeShapeType="1"/>
          </p:cNvSpPr>
          <p:nvPr/>
        </p:nvSpPr>
        <p:spPr bwMode="auto">
          <a:xfrm>
            <a:off x="2514600" y="2819400"/>
            <a:ext cx="0" cy="381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1" name="Line 21"/>
          <p:cNvSpPr>
            <a:spLocks noChangeShapeType="1"/>
          </p:cNvSpPr>
          <p:nvPr/>
        </p:nvSpPr>
        <p:spPr bwMode="auto">
          <a:xfrm>
            <a:off x="1524000" y="3200400"/>
            <a:ext cx="2438400" cy="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2" name="Line 22"/>
          <p:cNvSpPr>
            <a:spLocks noChangeShapeType="1"/>
          </p:cNvSpPr>
          <p:nvPr/>
        </p:nvSpPr>
        <p:spPr bwMode="auto">
          <a:xfrm>
            <a:off x="1524000" y="3200400"/>
            <a:ext cx="0" cy="457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3962400" y="3200400"/>
            <a:ext cx="0" cy="457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>
            <a:off x="5486400" y="2971800"/>
            <a:ext cx="0" cy="6096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5486400" y="3581400"/>
            <a:ext cx="5181600" cy="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89" name="Line 29"/>
          <p:cNvSpPr>
            <a:spLocks noChangeShapeType="1"/>
          </p:cNvSpPr>
          <p:nvPr/>
        </p:nvSpPr>
        <p:spPr bwMode="auto">
          <a:xfrm>
            <a:off x="5486400" y="3581400"/>
            <a:ext cx="0" cy="381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0" name="Line 30"/>
          <p:cNvSpPr>
            <a:spLocks noChangeShapeType="1"/>
          </p:cNvSpPr>
          <p:nvPr/>
        </p:nvSpPr>
        <p:spPr bwMode="auto">
          <a:xfrm>
            <a:off x="7620000" y="3581400"/>
            <a:ext cx="0" cy="381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2" name="Line 32"/>
          <p:cNvSpPr>
            <a:spLocks noChangeShapeType="1"/>
          </p:cNvSpPr>
          <p:nvPr/>
        </p:nvSpPr>
        <p:spPr bwMode="auto">
          <a:xfrm>
            <a:off x="10660063" y="3657600"/>
            <a:ext cx="0" cy="381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0995" name="Rectangle 35"/>
          <p:cNvSpPr>
            <a:spLocks noChangeArrowheads="1"/>
          </p:cNvSpPr>
          <p:nvPr/>
        </p:nvSpPr>
        <p:spPr bwMode="auto">
          <a:xfrm>
            <a:off x="1524000" y="3657600"/>
            <a:ext cx="1676400" cy="12954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96" name="Rectangle 36"/>
          <p:cNvSpPr>
            <a:spLocks noChangeArrowheads="1"/>
          </p:cNvSpPr>
          <p:nvPr/>
        </p:nvSpPr>
        <p:spPr bwMode="auto">
          <a:xfrm>
            <a:off x="3276600" y="3657600"/>
            <a:ext cx="1676400" cy="12954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40997" name="Text Box 37"/>
          <p:cNvSpPr txBox="1">
            <a:spLocks noChangeArrowheads="1"/>
          </p:cNvSpPr>
          <p:nvPr/>
        </p:nvSpPr>
        <p:spPr bwMode="auto">
          <a:xfrm>
            <a:off x="1524000" y="37338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/>
              <a:t>Полные товарищества</a:t>
            </a:r>
          </a:p>
        </p:txBody>
      </p:sp>
      <p:sp>
        <p:nvSpPr>
          <p:cNvPr id="40999" name="Text Box 39"/>
          <p:cNvSpPr txBox="1">
            <a:spLocks noChangeArrowheads="1"/>
          </p:cNvSpPr>
          <p:nvPr/>
        </p:nvSpPr>
        <p:spPr bwMode="auto">
          <a:xfrm>
            <a:off x="3276600" y="3657600"/>
            <a:ext cx="1752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/>
              <a:t>Товарищества на вере</a:t>
            </a:r>
          </a:p>
        </p:txBody>
      </p:sp>
      <p:sp>
        <p:nvSpPr>
          <p:cNvPr id="41000" name="Rectangle 40"/>
          <p:cNvSpPr>
            <a:spLocks noChangeArrowheads="1"/>
          </p:cNvSpPr>
          <p:nvPr/>
        </p:nvSpPr>
        <p:spPr bwMode="auto">
          <a:xfrm>
            <a:off x="4953000" y="3962400"/>
            <a:ext cx="1524000" cy="11430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1" name="Rectangle 41"/>
          <p:cNvSpPr>
            <a:spLocks noChangeArrowheads="1"/>
          </p:cNvSpPr>
          <p:nvPr/>
        </p:nvSpPr>
        <p:spPr bwMode="auto">
          <a:xfrm>
            <a:off x="8763000" y="3962400"/>
            <a:ext cx="1905000" cy="12954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2" name="Rectangle 42"/>
          <p:cNvSpPr>
            <a:spLocks noChangeArrowheads="1"/>
          </p:cNvSpPr>
          <p:nvPr/>
        </p:nvSpPr>
        <p:spPr bwMode="auto">
          <a:xfrm>
            <a:off x="6553200" y="3962400"/>
            <a:ext cx="2133600" cy="12192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4953000" y="40386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/>
              <a:t>Акционерные общества </a:t>
            </a:r>
          </a:p>
        </p:txBody>
      </p:sp>
      <p:sp>
        <p:nvSpPr>
          <p:cNvPr id="41004" name="Text Box 44"/>
          <p:cNvSpPr txBox="1">
            <a:spLocks noChangeArrowheads="1"/>
          </p:cNvSpPr>
          <p:nvPr/>
        </p:nvSpPr>
        <p:spPr bwMode="auto">
          <a:xfrm>
            <a:off x="6477000" y="4038600"/>
            <a:ext cx="2133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/>
              <a:t>Общества с ограниченной ответственностью</a:t>
            </a:r>
          </a:p>
        </p:txBody>
      </p:sp>
      <p:sp>
        <p:nvSpPr>
          <p:cNvPr id="41005" name="Text Box 45"/>
          <p:cNvSpPr txBox="1">
            <a:spLocks noChangeArrowheads="1"/>
          </p:cNvSpPr>
          <p:nvPr/>
        </p:nvSpPr>
        <p:spPr bwMode="auto">
          <a:xfrm>
            <a:off x="8839200" y="4038601"/>
            <a:ext cx="18288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/>
              <a:t>Общества с до-полнительной ответственнос-тью</a:t>
            </a:r>
          </a:p>
        </p:txBody>
      </p:sp>
      <p:sp>
        <p:nvSpPr>
          <p:cNvPr id="41006" name="Line 46"/>
          <p:cNvSpPr>
            <a:spLocks noChangeShapeType="1"/>
          </p:cNvSpPr>
          <p:nvPr/>
        </p:nvSpPr>
        <p:spPr bwMode="auto">
          <a:xfrm>
            <a:off x="5638800" y="5181600"/>
            <a:ext cx="0" cy="3048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08" name="Line 48"/>
          <p:cNvSpPr>
            <a:spLocks noChangeShapeType="1"/>
          </p:cNvSpPr>
          <p:nvPr/>
        </p:nvSpPr>
        <p:spPr bwMode="auto">
          <a:xfrm>
            <a:off x="2743200" y="5486400"/>
            <a:ext cx="5867400" cy="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0" name="Line 50"/>
          <p:cNvSpPr>
            <a:spLocks noChangeShapeType="1"/>
          </p:cNvSpPr>
          <p:nvPr/>
        </p:nvSpPr>
        <p:spPr bwMode="auto">
          <a:xfrm>
            <a:off x="2743200" y="5562600"/>
            <a:ext cx="0" cy="457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1" name="Line 51"/>
          <p:cNvSpPr>
            <a:spLocks noChangeShapeType="1"/>
          </p:cNvSpPr>
          <p:nvPr/>
        </p:nvSpPr>
        <p:spPr bwMode="auto">
          <a:xfrm>
            <a:off x="8534400" y="5562600"/>
            <a:ext cx="0" cy="457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2" name="Rectangle 52"/>
          <p:cNvSpPr>
            <a:spLocks noChangeArrowheads="1"/>
          </p:cNvSpPr>
          <p:nvPr/>
        </p:nvSpPr>
        <p:spPr bwMode="auto">
          <a:xfrm>
            <a:off x="1524000" y="6019800"/>
            <a:ext cx="4114800" cy="8382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3" name="Rectangle 53"/>
          <p:cNvSpPr>
            <a:spLocks noChangeArrowheads="1"/>
          </p:cNvSpPr>
          <p:nvPr/>
        </p:nvSpPr>
        <p:spPr bwMode="auto">
          <a:xfrm>
            <a:off x="6248400" y="6019800"/>
            <a:ext cx="4114800" cy="838200"/>
          </a:xfrm>
          <a:prstGeom prst="rect">
            <a:avLst/>
          </a:prstGeom>
          <a:noFill/>
          <a:ln w="381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14" name="Text Box 54"/>
          <p:cNvSpPr txBox="1">
            <a:spLocks noChangeArrowheads="1"/>
          </p:cNvSpPr>
          <p:nvPr/>
        </p:nvSpPr>
        <p:spPr bwMode="auto">
          <a:xfrm>
            <a:off x="1676400" y="6172200"/>
            <a:ext cx="39624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/>
              <a:t>Открытые акционерные общества</a:t>
            </a:r>
          </a:p>
        </p:txBody>
      </p:sp>
      <p:sp>
        <p:nvSpPr>
          <p:cNvPr id="41015" name="Text Box 55"/>
          <p:cNvSpPr txBox="1">
            <a:spLocks noChangeArrowheads="1"/>
          </p:cNvSpPr>
          <p:nvPr/>
        </p:nvSpPr>
        <p:spPr bwMode="auto">
          <a:xfrm>
            <a:off x="6248400" y="6172200"/>
            <a:ext cx="41148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ru-RU" b="1"/>
              <a:t>Закрытые акционерные общества</a:t>
            </a:r>
          </a:p>
        </p:txBody>
      </p:sp>
    </p:spTree>
    <p:extLst>
      <p:ext uri="{BB962C8B-B14F-4D97-AF65-F5344CB8AC3E}">
        <p14:creationId xmlns:p14="http://schemas.microsoft.com/office/powerpoint/2010/main" xmlns="" val="1193829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065180" y="304800"/>
            <a:ext cx="46410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28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Виды предпринимательства</a:t>
            </a:r>
          </a:p>
        </p:txBody>
      </p:sp>
      <p:graphicFrame>
        <p:nvGraphicFramePr>
          <p:cNvPr id="15363" name="Group 3"/>
          <p:cNvGraphicFramePr>
            <a:graphicFrameLocks noGrp="1"/>
          </p:cNvGraphicFramePr>
          <p:nvPr/>
        </p:nvGraphicFramePr>
        <p:xfrm>
          <a:off x="1752601" y="914400"/>
          <a:ext cx="8740775" cy="5158423"/>
        </p:xfrm>
        <a:graphic>
          <a:graphicData uri="http://schemas.openxmlformats.org/drawingml/2006/table">
            <a:tbl>
              <a:tblPr/>
              <a:tblGrid>
                <a:gridCol w="2776538"/>
                <a:gridCol w="5964237"/>
              </a:tblGrid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Вид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Сущность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ahoma" panose="020B0604030504040204" pitchFamily="34" charset="0"/>
                        </a:rPr>
                        <a:t>Производственное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ahoma" panose="020B0604030504040204" pitchFamily="34" charset="0"/>
                        </a:rPr>
                        <a:t>предпринимательство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Осуществляется производство товаров, услуг, информации, духовных ценностей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ahoma" panose="020B0604030504040204" pitchFamily="34" charset="0"/>
                        </a:rPr>
                        <a:t>Коммерческое предпринимательство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Состоит в операциях и сделках по перепродаже товаров, услуг и не связано с производством продукции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ahoma" panose="020B0604030504040204" pitchFamily="34" charset="0"/>
                        </a:rPr>
                        <a:t>Финансовое предпринимательство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Является разновидностью коммерческого предпринимательства. Объектом купли-продажи здесь выступают деньги, валюта, ценные бумаги.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ahoma" panose="020B0604030504040204" pitchFamily="34" charset="0"/>
                        </a:rPr>
                        <a:t>Посредническое предпринимательство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Проявляется в деятельности, соединяющей заинтересованные во взаимной сделке стороны.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ahoma" panose="020B0604030504040204" pitchFamily="34" charset="0"/>
                        </a:rPr>
                        <a:t>Страховое предпринимательство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Особая форма финансового предпринимательства, заключающаяся в том, что предприниматель получает страховой взнос, которые возвращается только при наступлении страхового случая.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870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62401" y="1"/>
            <a:ext cx="42552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Формы предпринимательства</a:t>
            </a:r>
          </a:p>
        </p:txBody>
      </p:sp>
      <p:graphicFrame>
        <p:nvGraphicFramePr>
          <p:cNvPr id="16387" name="Group 3"/>
          <p:cNvGraphicFramePr>
            <a:graphicFrameLocks noGrp="1"/>
          </p:cNvGraphicFramePr>
          <p:nvPr/>
        </p:nvGraphicFramePr>
        <p:xfrm>
          <a:off x="1828800" y="457201"/>
          <a:ext cx="8458200" cy="6268720"/>
        </p:xfrm>
        <a:graphic>
          <a:graphicData uri="http://schemas.openxmlformats.org/drawingml/2006/table">
            <a:tbl>
              <a:tblPr/>
              <a:tblGrid>
                <a:gridCol w="2819400"/>
                <a:gridCol w="5638800"/>
              </a:tblGrid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Тип фирм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Сущность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Индивидуальное или частное предпринимательство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Бизнес, владельцем которого является один человек. Он несет неограниченную имущественную ответственность, и у него невелик капитал.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Товарищество или партнерство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Бизнес, которым владеют два и более человек. Они принимают совместные решения и несут личную имущественную ответственность за ведение дела.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Кооператив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Похож на партнерство, но имеет большее число пайщиков.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12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Корпорация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</a:rPr>
                        <a:t>Совокупность лиц, объединенных для совместной предпринимательской деятельности. Право на собственность корпорации разделено на части по акциям, поэтому владельцы корпораций называются держателями акций, а сама корпорация – </a:t>
                      </a: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акционерным обществом.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1799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 descr="формы организации экономической деятельности фир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"/>
            <a:ext cx="8688388" cy="63246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3219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4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5438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>
                <a:solidFill>
                  <a:schemeClr val="hlink"/>
                </a:solidFill>
              </a:rPr>
              <a:t>Как открыть свое дело.</a:t>
            </a:r>
            <a:br>
              <a:rPr lang="ru-RU" sz="2400">
                <a:solidFill>
                  <a:schemeClr val="hlink"/>
                </a:solidFill>
              </a:rPr>
            </a:br>
            <a:r>
              <a:rPr lang="ru-RU" sz="2400">
                <a:solidFill>
                  <a:schemeClr val="hlink"/>
                </a:solidFill>
              </a:rPr>
              <a:t/>
            </a:r>
            <a:br>
              <a:rPr lang="ru-RU" sz="2400">
                <a:solidFill>
                  <a:schemeClr val="hlink"/>
                </a:solidFill>
              </a:rPr>
            </a:br>
            <a:r>
              <a:rPr lang="ru-RU" sz="2400">
                <a:solidFill>
                  <a:schemeClr val="hlink"/>
                </a:solidFill>
              </a:rPr>
              <a:t>Этапы.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590800" y="1447800"/>
            <a:ext cx="7543800" cy="50292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>
                <a:solidFill>
                  <a:schemeClr val="hlink"/>
                </a:solidFill>
              </a:rPr>
              <a:t>Обоснование предпринимательских идей </a:t>
            </a:r>
            <a:r>
              <a:rPr lang="ru-RU" sz="2400"/>
              <a:t>(выявление экономического интереса и мотивов будущей предпринимательской деятельности)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>
                <a:solidFill>
                  <a:schemeClr val="hlink"/>
                </a:solidFill>
              </a:rPr>
              <a:t>Определение состава учредителей и организационно-правовой формы будущей организации.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>
                <a:solidFill>
                  <a:schemeClr val="hlink"/>
                </a:solidFill>
              </a:rPr>
              <a:t>Разработка наименования коммерческой организации.</a:t>
            </a:r>
            <a:r>
              <a:rPr lang="ru-RU" sz="2400"/>
              <a:t> Ст. 54 Гражданского кодекса РФ говорит о том, что юридическое лицо должно иметь свое наименование, в котором обязательно указывается его организационно-правовая форма.</a:t>
            </a:r>
          </a:p>
        </p:txBody>
      </p:sp>
    </p:spTree>
    <p:extLst>
      <p:ext uri="{BB962C8B-B14F-4D97-AF65-F5344CB8AC3E}">
        <p14:creationId xmlns:p14="http://schemas.microsoft.com/office/powerpoint/2010/main" xmlns="" val="4512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0"/>
            <a:ext cx="8534400" cy="6858000"/>
          </a:xfrm>
        </p:spPr>
        <p:txBody>
          <a:bodyPr/>
          <a:lstStyle/>
          <a:p>
            <a:pPr marL="609600" indent="-609600">
              <a:buNone/>
            </a:pPr>
            <a:r>
              <a:rPr lang="ru-RU" sz="2200">
                <a:solidFill>
                  <a:schemeClr val="hlink"/>
                </a:solidFill>
              </a:rPr>
              <a:t>4. Оформление учредительных документов:</a:t>
            </a:r>
          </a:p>
          <a:p>
            <a:pPr marL="609600" indent="-609600">
              <a:buNone/>
            </a:pPr>
            <a:r>
              <a:rPr lang="ru-RU" sz="2200">
                <a:solidFill>
                  <a:schemeClr val="hlink"/>
                </a:solidFill>
              </a:rPr>
              <a:t>Устав - </a:t>
            </a:r>
            <a:r>
              <a:rPr lang="ru-RU" sz="2200"/>
              <a:t>свод норм и правил, включающий такие разделы: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Общие положения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Цели и предмет деятельности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Характеризует материально-техническую базу и средства предприятия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Органы управления и контроля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Описывает производственную, финансово-хозяйственную деятельность предприятия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Предусматривает условия реорганизации и прекращения деятельности создаваемой организации</a:t>
            </a:r>
          </a:p>
          <a:p>
            <a:pPr marL="609600" indent="-609600">
              <a:buNone/>
            </a:pPr>
            <a:r>
              <a:rPr lang="ru-RU" sz="2200">
                <a:solidFill>
                  <a:schemeClr val="hlink"/>
                </a:solidFill>
              </a:rPr>
              <a:t>Учредительный договор - </a:t>
            </a:r>
            <a:r>
              <a:rPr lang="ru-RU" sz="2200"/>
              <a:t>соглашение двух и более сторон, закрепляющее: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Юридический статус создаваемого предприятия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Фиксирует уставный капитал и порядок его формирования</a:t>
            </a:r>
          </a:p>
          <a:p>
            <a:pPr marL="609600" indent="-609600"/>
            <a:r>
              <a:rPr lang="ru-RU" sz="2200">
                <a:solidFill>
                  <a:schemeClr val="hlink"/>
                </a:solidFill>
              </a:rPr>
              <a:t>Устанавливает порядок распределения доходов, обязанности сторон</a:t>
            </a:r>
          </a:p>
        </p:txBody>
      </p:sp>
    </p:spTree>
    <p:extLst>
      <p:ext uri="{BB962C8B-B14F-4D97-AF65-F5344CB8AC3E}">
        <p14:creationId xmlns:p14="http://schemas.microsoft.com/office/powerpoint/2010/main" xmlns="" val="140297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/>
              <a:t>Согласно статье 34 Конституции РФ за каждым гражданином закреплено право на свободное использование своих способностей и имущества для предпринимательской и иной не запрещенной законом экономической деятельности.</a:t>
            </a:r>
          </a:p>
        </p:txBody>
      </p:sp>
      <p:graphicFrame>
        <p:nvGraphicFramePr>
          <p:cNvPr id="5123" name="Group 3"/>
          <p:cNvGraphicFramePr>
            <a:graphicFrameLocks noGrp="1"/>
          </p:cNvGraphicFramePr>
          <p:nvPr>
            <p:ph idx="1"/>
          </p:nvPr>
        </p:nvGraphicFramePr>
        <p:xfrm>
          <a:off x="1752600" y="1981200"/>
          <a:ext cx="8610600" cy="4495800"/>
        </p:xfrm>
        <a:graphic>
          <a:graphicData uri="http://schemas.openxmlformats.org/drawingml/2006/table">
            <a:tbl>
              <a:tblPr/>
              <a:tblGrid>
                <a:gridCol w="4038600"/>
                <a:gridCol w="4572000"/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Бизнес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Предпринимательство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Экономическая деятельность людей, целью которой является прибыль, доход или иные личные выгоды.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Данная деловая активность направлена в конечном счете на совершение коммерческих операций по обмену товарами или услугами.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24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Инициативная самостоятельная деятельность людей, осуществляемая от своего имени, на свой риск и направленная на получение дохода, прибыли от пользования имуществом, продажи товаров, оказания услуг.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anose="020B0604030504040204" pitchFamily="34" charset="0"/>
                        </a:rPr>
                        <a:t>Связана с риском, инициативой, предприимчивостью, самостоятельностью, ответственностью, активным поиском.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0568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228600"/>
            <a:ext cx="8229600" cy="6400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5. Государственная регистрация</a:t>
            </a:r>
          </a:p>
          <a:p>
            <a:pPr>
              <a:lnSpc>
                <a:spcPct val="90000"/>
              </a:lnSpc>
            </a:pPr>
            <a:r>
              <a:rPr lang="ru-RU" sz="2400"/>
              <a:t>Все юридические лица подлежат регистрации в Федеральной налоговой службе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/>
              <a:t>Документы, необходимые для регистрации:</a:t>
            </a:r>
          </a:p>
          <a:p>
            <a:pPr>
              <a:lnSpc>
                <a:spcPct val="90000"/>
              </a:lnSpc>
            </a:pPr>
            <a:r>
              <a:rPr lang="ru-RU" sz="2400"/>
              <a:t>Заявление о государственной регистрации по утвержденной форме</a:t>
            </a:r>
          </a:p>
          <a:p>
            <a:pPr>
              <a:lnSpc>
                <a:spcPct val="90000"/>
              </a:lnSpc>
            </a:pPr>
            <a:r>
              <a:rPr lang="ru-RU" sz="2400"/>
              <a:t>Решение о создании юридического лица (например протокол собрания учредителей и.т.п.)</a:t>
            </a:r>
          </a:p>
          <a:p>
            <a:pPr>
              <a:lnSpc>
                <a:spcPct val="90000"/>
              </a:lnSpc>
            </a:pPr>
            <a:r>
              <a:rPr lang="ru-RU" sz="2400"/>
              <a:t>Учредительные документы юридического лица</a:t>
            </a:r>
          </a:p>
          <a:p>
            <a:pPr>
              <a:lnSpc>
                <a:spcPct val="90000"/>
              </a:lnSpc>
            </a:pPr>
            <a:r>
              <a:rPr lang="ru-RU" sz="2400"/>
              <a:t>Документ об уплате государственной пошлины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sz="2400"/>
              <a:t>Процесс государственной регистрации не должен занимать более 5 рабочих дней со дня предоставления документов. Данные о вновь созданном юридическом лице вносят в государственный реестр, после чего выдается </a:t>
            </a:r>
            <a:r>
              <a:rPr lang="ru-RU" sz="2400">
                <a:solidFill>
                  <a:schemeClr val="hlink"/>
                </a:solidFill>
              </a:rPr>
              <a:t>Свидетельство о регистрации.</a:t>
            </a:r>
          </a:p>
        </p:txBody>
      </p:sp>
    </p:spTree>
    <p:extLst>
      <p:ext uri="{BB962C8B-B14F-4D97-AF65-F5344CB8AC3E}">
        <p14:creationId xmlns:p14="http://schemas.microsoft.com/office/powerpoint/2010/main" xmlns="" val="251154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381000"/>
            <a:ext cx="7543800" cy="57150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6. </a:t>
            </a:r>
            <a:r>
              <a:rPr lang="ru-RU" sz="2400"/>
              <a:t>Для отдельных видов предпринимательства требуется особый государственный контроль, тогда необходимо получить </a:t>
            </a:r>
            <a:r>
              <a:rPr lang="ru-RU" sz="2400" b="1">
                <a:solidFill>
                  <a:schemeClr val="hlink"/>
                </a:solidFill>
              </a:rPr>
              <a:t>лицензию - </a:t>
            </a:r>
            <a:r>
              <a:rPr lang="ru-RU" sz="2400"/>
              <a:t>специальное разрешение на осуществление определенного виды деятельности при обязательном соблюдении требований и условий.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sz="2400">
                <a:solidFill>
                  <a:schemeClr val="hlink"/>
                </a:solidFill>
              </a:rPr>
              <a:t>По Закону РФ «О лицензировании отдельных видов деятельности» лицензированию подлежат:</a:t>
            </a:r>
          </a:p>
          <a:p>
            <a:r>
              <a:rPr lang="ru-RU" sz="2400"/>
              <a:t>Образовательная</a:t>
            </a:r>
          </a:p>
          <a:p>
            <a:r>
              <a:rPr lang="ru-RU" sz="2400"/>
              <a:t>Биржевая</a:t>
            </a:r>
          </a:p>
          <a:p>
            <a:r>
              <a:rPr lang="ru-RU" sz="2400"/>
              <a:t>Страховая и иные виды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xmlns="" val="1598161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>
                <a:solidFill>
                  <a:schemeClr val="hlink"/>
                </a:solidFill>
              </a:rPr>
              <a:t>Условия успешного развития предпринимательской деятельности в государственном масштабе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/>
              <a:t>Экономическая свобода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/>
              <a:t>Поддержание конкурентной среды в экономике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/>
              <a:t>Создание правового поля для развития предпринимательства</a:t>
            </a:r>
          </a:p>
        </p:txBody>
      </p:sp>
    </p:spTree>
    <p:extLst>
      <p:ext uri="{BB962C8B-B14F-4D97-AF65-F5344CB8AC3E}">
        <p14:creationId xmlns:p14="http://schemas.microsoft.com/office/powerpoint/2010/main" xmlns="" val="401222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4616" y="762000"/>
            <a:ext cx="11137692" cy="5334000"/>
          </a:xfrm>
        </p:spPr>
        <p:txBody>
          <a:bodyPr/>
          <a:lstStyle/>
          <a:p>
            <a:pPr algn="ctr">
              <a:buFont typeface="Wingdings" panose="05000000000000000000" pitchFamily="2" charset="2"/>
              <a:buNone/>
            </a:pPr>
            <a:r>
              <a:rPr lang="ru-RU" b="1" dirty="0">
                <a:solidFill>
                  <a:schemeClr val="hlink"/>
                </a:solidFill>
              </a:rPr>
              <a:t>  Предпринимательские </a:t>
            </a:r>
            <a:r>
              <a:rPr lang="ru-RU" b="1" dirty="0" smtClean="0">
                <a:solidFill>
                  <a:schemeClr val="hlink"/>
                </a:solidFill>
              </a:rPr>
              <a:t>правоотношения </a:t>
            </a:r>
            <a:r>
              <a:rPr lang="ru-RU" b="1" dirty="0">
                <a:solidFill>
                  <a:schemeClr val="hlink"/>
                </a:solidFill>
              </a:rPr>
              <a:t>-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dirty="0"/>
              <a:t>  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dirty="0"/>
              <a:t>   общественные отношения в сфере предпринимательской деятельности, а также связанные с ними некоммерческие отношения и отношения по государственному регулированию рыночной экономики</a:t>
            </a:r>
            <a:endParaRPr lang="ru-RU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711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>
                <a:solidFill>
                  <a:schemeClr val="hlink"/>
                </a:solidFill>
              </a:rPr>
              <a:t>Источники предпринимательского права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1344118"/>
            <a:ext cx="7543800" cy="5105400"/>
          </a:xfrm>
        </p:spPr>
        <p:txBody>
          <a:bodyPr>
            <a:normAutofit/>
          </a:bodyPr>
          <a:lstStyle/>
          <a:p>
            <a:r>
              <a:rPr lang="ru-RU" sz="2000" dirty="0"/>
              <a:t>Конституция РФ</a:t>
            </a:r>
          </a:p>
          <a:p>
            <a:r>
              <a:rPr lang="ru-RU" sz="2000" dirty="0"/>
              <a:t>Гражданский кодекс</a:t>
            </a:r>
          </a:p>
          <a:p>
            <a:r>
              <a:rPr lang="ru-RU" sz="2000" dirty="0"/>
              <a:t>Налоговый кодекс</a:t>
            </a:r>
          </a:p>
          <a:p>
            <a:r>
              <a:rPr lang="ru-RU" sz="2000" dirty="0"/>
              <a:t>Бюджетный кодекс</a:t>
            </a:r>
          </a:p>
          <a:p>
            <a:r>
              <a:rPr lang="ru-RU" sz="2000" dirty="0"/>
              <a:t>Кодекс об административных правонарушениях</a:t>
            </a:r>
          </a:p>
          <a:p>
            <a:r>
              <a:rPr lang="ru-RU" sz="2000" dirty="0"/>
              <a:t>Уголовный кодекс</a:t>
            </a:r>
          </a:p>
          <a:p>
            <a:pPr algn="ctr">
              <a:buFont typeface="Wingdings" panose="05000000000000000000" pitchFamily="2" charset="2"/>
              <a:buNone/>
            </a:pPr>
            <a:r>
              <a:rPr lang="ru-RU" sz="2000" b="1" dirty="0">
                <a:solidFill>
                  <a:schemeClr val="hlink"/>
                </a:solidFill>
              </a:rPr>
              <a:t>Законы:</a:t>
            </a:r>
          </a:p>
          <a:p>
            <a:r>
              <a:rPr lang="ru-RU" sz="2000" dirty="0"/>
              <a:t>«О государственной регистрации юридических лиц и индивидуальных предпринимателей»</a:t>
            </a:r>
          </a:p>
          <a:p>
            <a:r>
              <a:rPr lang="ru-RU" sz="2000" dirty="0"/>
              <a:t>«О лицензировании отдельных видов деятельности»</a:t>
            </a:r>
          </a:p>
          <a:p>
            <a:r>
              <a:rPr lang="ru-RU" sz="2000" dirty="0"/>
              <a:t>«Об акционерных обществах»</a:t>
            </a:r>
          </a:p>
          <a:p>
            <a:r>
              <a:rPr lang="ru-RU" sz="2000" dirty="0"/>
              <a:t>«О производственных кооперативах»</a:t>
            </a:r>
          </a:p>
          <a:p>
            <a:r>
              <a:rPr lang="ru-RU" sz="2000" dirty="0"/>
              <a:t>«О финансово-промышленных группах» </a:t>
            </a:r>
          </a:p>
        </p:txBody>
      </p:sp>
    </p:spTree>
    <p:extLst>
      <p:ext uri="{BB962C8B-B14F-4D97-AF65-F5344CB8AC3E}">
        <p14:creationId xmlns:p14="http://schemas.microsoft.com/office/powerpoint/2010/main" xmlns="" val="229543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Согласно п. 1 ст. 2 Гражданского кодекса РФ </a:t>
            </a:r>
            <a:r>
              <a:rPr lang="ru-RU" sz="2800">
                <a:solidFill>
                  <a:schemeClr val="hlink"/>
                </a:solidFill>
              </a:rPr>
              <a:t>предпринимательской деятельностью </a:t>
            </a:r>
            <a:r>
              <a:rPr lang="ru-RU" sz="2800"/>
              <a:t>признается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/>
              <a:t>  «самостоятельная, осуществляемая на свой риск деятельность, направленная на систематическое получение прибыли от пользования имуществом, продажи товаров, выполнения работ или оказания услуг лицами, зарегистрированными в этом качестве в установленном законом порядке» </a:t>
            </a:r>
          </a:p>
        </p:txBody>
      </p:sp>
    </p:spTree>
    <p:extLst>
      <p:ext uri="{BB962C8B-B14F-4D97-AF65-F5344CB8AC3E}">
        <p14:creationId xmlns:p14="http://schemas.microsoft.com/office/powerpoint/2010/main" xmlns="" val="385109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0"/>
            <a:ext cx="7543800" cy="990600"/>
          </a:xfrm>
        </p:spPr>
        <p:txBody>
          <a:bodyPr/>
          <a:lstStyle/>
          <a:p>
            <a:pPr algn="ctr"/>
            <a:r>
              <a:rPr lang="ru-RU" sz="2800">
                <a:solidFill>
                  <a:schemeClr val="hlink"/>
                </a:solidFill>
              </a:rPr>
              <a:t>Принципы правового регулирования предпринимательства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0800" y="990600"/>
            <a:ext cx="7543800" cy="5105400"/>
          </a:xfrm>
        </p:spPr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Свобода предпринимательской деятельности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Инициативная и самостоятельная деятельность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Получение прибыли как главная цель предпринимательской деятельности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Юридическое равенство различных форм собственности, используемых в предпринимательской деятельности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Законность в предпринимательской деятельности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Свобода конкуренции и ограничение монополистической деятельности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ru-RU" sz="2400"/>
              <a:t>Государственное регулирование предпринимательской деятельности.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endParaRPr lang="ru-RU" sz="2400"/>
          </a:p>
        </p:txBody>
      </p:sp>
    </p:spTree>
    <p:extLst>
      <p:ext uri="{BB962C8B-B14F-4D97-AF65-F5344CB8AC3E}">
        <p14:creationId xmlns:p14="http://schemas.microsoft.com/office/powerpoint/2010/main" xmlns="" val="106532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048000" y="533400"/>
            <a:ext cx="6096000" cy="9144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Государственное регулирование </a:t>
            </a:r>
          </a:p>
          <a:p>
            <a:pPr algn="ctr"/>
            <a:r>
              <a:rPr lang="ru-RU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предпринимательской деятельности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498725" y="20129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 flipH="1">
            <a:off x="3581400" y="1524000"/>
            <a:ext cx="1905000" cy="7620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6781800" y="1524000"/>
            <a:ext cx="1905000" cy="838200"/>
          </a:xfrm>
          <a:prstGeom prst="line">
            <a:avLst/>
          </a:prstGeom>
          <a:noFill/>
          <a:ln w="88900" cmpd="thickThin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2209800" y="2362200"/>
            <a:ext cx="3276600" cy="9144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6934200" y="2438400"/>
            <a:ext cx="3276600" cy="914400"/>
          </a:xfrm>
          <a:prstGeom prst="rect">
            <a:avLst/>
          </a:prstGeom>
          <a:noFill/>
          <a:ln w="88900" cmpd="thickThin">
            <a:solidFill>
              <a:srgbClr val="FF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3128375" y="2592389"/>
            <a:ext cx="12378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2400" b="1"/>
              <a:t>Прямое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7620000" y="2668589"/>
            <a:ext cx="16117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400" b="1"/>
              <a:t>Косвенное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1965326" y="3740151"/>
            <a:ext cx="3909917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/>
              <a:t>Необходимость государственной</a:t>
            </a:r>
          </a:p>
          <a:p>
            <a:r>
              <a:rPr lang="ru-RU" sz="2000" b="1"/>
              <a:t>регистрации предпринимателей,</a:t>
            </a:r>
          </a:p>
          <a:p>
            <a:r>
              <a:rPr lang="ru-RU" sz="2000" b="1"/>
              <a:t>получение лицензии как условие</a:t>
            </a:r>
          </a:p>
          <a:p>
            <a:r>
              <a:rPr lang="ru-RU" sz="2000" b="1"/>
              <a:t>осуществления лицензируемого</a:t>
            </a:r>
          </a:p>
          <a:p>
            <a:r>
              <a:rPr lang="ru-RU" sz="2000" b="1"/>
              <a:t>вида деятельности, получение</a:t>
            </a:r>
          </a:p>
          <a:p>
            <a:r>
              <a:rPr lang="ru-RU" sz="2000" b="1"/>
              <a:t>сертификата в случае обязатель-</a:t>
            </a:r>
          </a:p>
          <a:p>
            <a:r>
              <a:rPr lang="ru-RU" sz="2000" b="1"/>
              <a:t>ной сертификации продукции,</a:t>
            </a:r>
          </a:p>
          <a:p>
            <a:r>
              <a:rPr lang="ru-RU" sz="2000" b="1"/>
              <a:t>товаров и услуг.</a:t>
            </a:r>
          </a:p>
        </p:txBody>
      </p:sp>
      <p:sp>
        <p:nvSpPr>
          <p:cNvPr id="31765" name="Text Box 21"/>
          <p:cNvSpPr txBox="1">
            <a:spLocks noChangeArrowheads="1"/>
          </p:cNvSpPr>
          <p:nvPr/>
        </p:nvSpPr>
        <p:spPr bwMode="auto">
          <a:xfrm>
            <a:off x="6705600" y="3733801"/>
            <a:ext cx="3172472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88900" cmpd="thickThin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/>
              <a:t>Предоставление льготных</a:t>
            </a:r>
          </a:p>
          <a:p>
            <a:r>
              <a:rPr lang="ru-RU" sz="2000" b="1"/>
              <a:t>кредитов, льгот по налого-</a:t>
            </a:r>
          </a:p>
          <a:p>
            <a:r>
              <a:rPr lang="ru-RU" sz="2000" b="1"/>
              <a:t>обложению.</a:t>
            </a:r>
          </a:p>
        </p:txBody>
      </p:sp>
    </p:spTree>
    <p:extLst>
      <p:ext uri="{BB962C8B-B14F-4D97-AF65-F5344CB8AC3E}">
        <p14:creationId xmlns:p14="http://schemas.microsoft.com/office/powerpoint/2010/main" xmlns="" val="74328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7543800" cy="685800"/>
          </a:xfrm>
          <a:noFill/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>
                <a:solidFill>
                  <a:schemeClr val="hlink"/>
                </a:solidFill>
              </a:rPr>
              <a:t>Функции предпринимательства</a:t>
            </a:r>
          </a:p>
        </p:txBody>
      </p:sp>
      <p:sp>
        <p:nvSpPr>
          <p:cNvPr id="18435" name="Line 3"/>
          <p:cNvSpPr>
            <a:spLocks noChangeShapeType="1"/>
          </p:cNvSpPr>
          <p:nvPr/>
        </p:nvSpPr>
        <p:spPr bwMode="auto">
          <a:xfrm flipH="1">
            <a:off x="2590800" y="990600"/>
            <a:ext cx="2057400" cy="762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6096000" y="990600"/>
            <a:ext cx="0" cy="11430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>
            <a:off x="7924800" y="990600"/>
            <a:ext cx="2057400" cy="91440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524000" y="1828800"/>
            <a:ext cx="2819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Ресурсная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4572000" y="2133600"/>
            <a:ext cx="2971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Организационная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7848600" y="1981200"/>
            <a:ext cx="28194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FF00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Творческая</a:t>
            </a:r>
          </a:p>
        </p:txBody>
      </p:sp>
      <p:sp>
        <p:nvSpPr>
          <p:cNvPr id="18441" name="Text Box 9"/>
          <p:cNvSpPr txBox="1">
            <a:spLocks noChangeArrowheads="1"/>
          </p:cNvSpPr>
          <p:nvPr/>
        </p:nvSpPr>
        <p:spPr bwMode="auto">
          <a:xfrm>
            <a:off x="1524000" y="3327400"/>
            <a:ext cx="2365904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Соединение 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естественных, 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инвестиционных,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трудовых ресурсов 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 единое целое</a:t>
            </a:r>
          </a:p>
        </p:txBody>
      </p:sp>
      <p:sp>
        <p:nvSpPr>
          <p:cNvPr id="18442" name="Text Box 10"/>
          <p:cNvSpPr txBox="1">
            <a:spLocks noChangeArrowheads="1"/>
          </p:cNvSpPr>
          <p:nvPr/>
        </p:nvSpPr>
        <p:spPr bwMode="auto">
          <a:xfrm>
            <a:off x="2574925" y="20129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ru-RU" b="1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479926" y="3359150"/>
            <a:ext cx="261097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Использование 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предпринимателями 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своих способностей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для получения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высокого дохода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7908926" y="3359151"/>
            <a:ext cx="1901931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Использование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новаторства в</a:t>
            </a:r>
          </a:p>
          <a:p>
            <a:r>
              <a:rPr lang="ru-RU" sz="2000" b="1">
                <a:effectLst>
                  <a:outerShdw blurRad="38100" dist="38100" dir="2700000" algn="tl">
                    <a:srgbClr val="000000"/>
                  </a:outerShdw>
                </a:effectLst>
              </a:rPr>
              <a:t>деятельности </a:t>
            </a:r>
          </a:p>
        </p:txBody>
      </p:sp>
    </p:spTree>
    <p:extLst>
      <p:ext uri="{BB962C8B-B14F-4D97-AF65-F5344CB8AC3E}">
        <p14:creationId xmlns:p14="http://schemas.microsoft.com/office/powerpoint/2010/main" xmlns="" val="169508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1077</Words>
  <Application>Microsoft Office PowerPoint</Application>
  <PresentationFormat>Произвольный</PresentationFormat>
  <Paragraphs>189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 Правовые основы предпринимательской деятельности</vt:lpstr>
      <vt:lpstr>Согласно статье 34 Конституции РФ за каждым гражданином закреплено право на свободное использование своих способностей и имущества для предпринимательской и иной не запрещенной законом экономической деятельности.</vt:lpstr>
      <vt:lpstr>Условия успешного развития предпринимательской деятельности в государственном масштабе</vt:lpstr>
      <vt:lpstr>Слайд 4</vt:lpstr>
      <vt:lpstr>Источники предпринимательского права</vt:lpstr>
      <vt:lpstr>Согласно п. 1 ст. 2 Гражданского кодекса РФ предпринимательской деятельностью признается</vt:lpstr>
      <vt:lpstr>Принципы правового регулирования предпринимательства</vt:lpstr>
      <vt:lpstr>Слайд 8</vt:lpstr>
      <vt:lpstr>Функции предпринимательства</vt:lpstr>
      <vt:lpstr>Слайд 10</vt:lpstr>
      <vt:lpstr>Слайд 11</vt:lpstr>
      <vt:lpstr>Юридическим лицом признается организация, которая: </vt:lpstr>
      <vt:lpstr>Слайд 13</vt:lpstr>
      <vt:lpstr>Слайд 14</vt:lpstr>
      <vt:lpstr>Слайд 15</vt:lpstr>
      <vt:lpstr>Слайд 16</vt:lpstr>
      <vt:lpstr>Слайд 17</vt:lpstr>
      <vt:lpstr>Как открыть свое дело.  Этапы.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Правовые основы предпринимательской деятельности</dc:title>
  <dc:creator>user</dc:creator>
  <cp:lastModifiedBy>lab-13-14</cp:lastModifiedBy>
  <cp:revision>2</cp:revision>
  <dcterms:created xsi:type="dcterms:W3CDTF">2013-11-18T20:05:19Z</dcterms:created>
  <dcterms:modified xsi:type="dcterms:W3CDTF">2014-12-30T08:13:55Z</dcterms:modified>
</cp:coreProperties>
</file>