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9" r:id="rId3"/>
    <p:sldId id="257" r:id="rId4"/>
    <p:sldId id="260" r:id="rId5"/>
    <p:sldId id="292" r:id="rId6"/>
    <p:sldId id="262" r:id="rId7"/>
    <p:sldId id="293" r:id="rId8"/>
    <p:sldId id="294" r:id="rId9"/>
    <p:sldId id="295" r:id="rId10"/>
    <p:sldId id="296" r:id="rId11"/>
    <p:sldId id="297" r:id="rId12"/>
    <p:sldId id="264" r:id="rId13"/>
    <p:sldId id="298" r:id="rId14"/>
    <p:sldId id="265" r:id="rId15"/>
    <p:sldId id="299" r:id="rId16"/>
    <p:sldId id="266" r:id="rId17"/>
    <p:sldId id="300" r:id="rId18"/>
    <p:sldId id="267" r:id="rId19"/>
    <p:sldId id="301" r:id="rId20"/>
    <p:sldId id="268" r:id="rId21"/>
    <p:sldId id="302" r:id="rId22"/>
    <p:sldId id="303" r:id="rId23"/>
    <p:sldId id="304" r:id="rId24"/>
    <p:sldId id="306" r:id="rId25"/>
    <p:sldId id="305" r:id="rId26"/>
    <p:sldId id="269" r:id="rId27"/>
    <p:sldId id="270" r:id="rId28"/>
    <p:sldId id="271" r:id="rId29"/>
    <p:sldId id="272" r:id="rId30"/>
    <p:sldId id="273" r:id="rId31"/>
    <p:sldId id="276" r:id="rId32"/>
    <p:sldId id="274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20D0-D1F2-4343-BA66-46427DCE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9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E0C0-6A92-4EC0-AAFF-91EE070B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FB3BB5-503F-4A91-8756-ECC73BB65C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D63AFA-F9EE-4917-9E59-3B2B1FC551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" y="-747464"/>
            <a:ext cx="9144000" cy="7943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16632"/>
            <a:ext cx="583264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Природные ресурсы  и их классификация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597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pics.livejournal.com/priroda_su/pic/0018tdw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2225" y="0"/>
            <a:ext cx="9144000" cy="1433513"/>
          </a:xfrm>
        </p:spPr>
        <p:txBody>
          <a:bodyPr/>
          <a:lstStyle/>
          <a:p>
            <a:pPr algn="ctr"/>
            <a:r>
              <a:rPr lang="ru-RU" sz="3200" b="1" smtClean="0"/>
              <a:t>Мировой океан как природный ресурс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3"/>
          </p:nvPr>
        </p:nvSpPr>
        <p:spPr>
          <a:xfrm>
            <a:off x="611188" y="1700213"/>
            <a:ext cx="8532812" cy="4233862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Источник энергии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</a:t>
            </a:r>
            <a:r>
              <a:rPr lang="ru-RU" sz="3600" b="1" dirty="0" smtClean="0"/>
              <a:t>Источник минеральных веществ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В настоящее время добываются из воды с экономической выгодой: </a:t>
            </a:r>
            <a:r>
              <a:rPr lang="en-US" dirty="0" smtClean="0"/>
              <a:t>Na, </a:t>
            </a:r>
            <a:r>
              <a:rPr lang="en-US" dirty="0" err="1" smtClean="0"/>
              <a:t>Cl</a:t>
            </a:r>
            <a:r>
              <a:rPr lang="en-US" dirty="0" smtClean="0"/>
              <a:t>, Mg, Br</a:t>
            </a:r>
            <a:r>
              <a:rPr lang="ru-RU" dirty="0" smtClean="0"/>
              <a:t>.</a:t>
            </a:r>
          </a:p>
          <a:p>
            <a:r>
              <a:rPr lang="ru-RU" sz="3600" b="1" dirty="0" smtClean="0"/>
              <a:t> Источник биоресурсов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Ресурсы шельфа и глубоководных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26103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186237" cy="5175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	2. Земельные ресурсы – это ресурсы, используемые или предназначенные к использованию в сельском хозяйстве.</a:t>
            </a:r>
          </a:p>
        </p:txBody>
      </p:sp>
      <p:pic>
        <p:nvPicPr>
          <p:cNvPr id="103429" name="Picture 5" descr="8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692150"/>
            <a:ext cx="3724275" cy="2787650"/>
          </a:xfrm>
          <a:noFill/>
        </p:spPr>
      </p:pic>
      <p:pic>
        <p:nvPicPr>
          <p:cNvPr id="103432" name="Picture 8" descr="f2f32b7b0ee745df41570f2b67f7e321fb8a99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08" y="4000500"/>
            <a:ext cx="2816583" cy="1866900"/>
          </a:xfrm>
          <a:noFill/>
        </p:spPr>
      </p:pic>
    </p:spTree>
    <p:extLst>
      <p:ext uri="{BB962C8B-B14F-4D97-AF65-F5344CB8AC3E}">
        <p14:creationId xmlns:p14="http://schemas.microsoft.com/office/powerpoint/2010/main" val="33086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0" y="116632"/>
            <a:ext cx="9001001" cy="1073472"/>
          </a:xfrm>
        </p:spPr>
        <p:txBody>
          <a:bodyPr/>
          <a:lstStyle/>
          <a:p>
            <a:r>
              <a:rPr lang="ru-RU" sz="4000" b="1" dirty="0" smtClean="0"/>
              <a:t>Земельные ресурсы</a:t>
            </a:r>
            <a:r>
              <a:rPr lang="ru-RU" b="1" dirty="0" smtClean="0"/>
              <a:t> </a:t>
            </a:r>
            <a:r>
              <a:rPr lang="ru-RU" sz="2400" dirty="0" smtClean="0">
                <a:solidFill>
                  <a:srgbClr val="282B56"/>
                </a:solidFill>
              </a:rPr>
              <a:t>(земли, пригодные </a:t>
            </a:r>
            <a:br>
              <a:rPr lang="ru-RU" sz="2400" dirty="0" smtClean="0">
                <a:solidFill>
                  <a:srgbClr val="282B56"/>
                </a:solidFill>
              </a:rPr>
            </a:br>
            <a:r>
              <a:rPr lang="ru-RU" sz="2400" dirty="0" smtClean="0">
                <a:solidFill>
                  <a:srgbClr val="282B56"/>
                </a:solidFill>
              </a:rPr>
              <a:t>для проживания, ведения хозяйственной деятельности)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1689100"/>
            <a:ext cx="8785225" cy="5195888"/>
          </a:xfrm>
        </p:spPr>
        <p:txBody>
          <a:bodyPr/>
          <a:lstStyle/>
          <a:p>
            <a:pPr>
              <a:lnSpc>
                <a:spcPct val="81000"/>
              </a:lnSpc>
            </a:pPr>
            <a:r>
              <a:rPr lang="ru-RU" sz="2800" smtClean="0"/>
              <a:t> </a:t>
            </a:r>
            <a:r>
              <a:rPr lang="ru-RU" sz="2400" smtClean="0"/>
              <a:t>Площадь мирового земельного фонда </a:t>
            </a:r>
            <a:r>
              <a:rPr lang="ru-RU" sz="2000" smtClean="0"/>
              <a:t>- 13,4 млрд. га. </a:t>
            </a:r>
            <a:endParaRPr lang="en-US" sz="2000" smtClean="0"/>
          </a:p>
          <a:p>
            <a:pPr>
              <a:lnSpc>
                <a:spcPct val="81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  <a:endParaRPr lang="ru-RU" sz="2000" smtClean="0"/>
          </a:p>
          <a:p>
            <a:pPr>
              <a:lnSpc>
                <a:spcPct val="81000"/>
              </a:lnSpc>
            </a:pPr>
            <a:r>
              <a:rPr lang="ru-RU" sz="2400" smtClean="0"/>
              <a:t> Земельный фонд РФ </a:t>
            </a:r>
            <a:r>
              <a:rPr lang="ru-RU" sz="2000" smtClean="0"/>
              <a:t>– 1,7 млрд. га. </a:t>
            </a:r>
            <a:endParaRPr lang="ru-RU" sz="2400" smtClean="0"/>
          </a:p>
          <a:p>
            <a:pPr>
              <a:lnSpc>
                <a:spcPct val="81000"/>
              </a:lnSpc>
            </a:pPr>
            <a:endParaRPr lang="ru-RU" sz="2400" smtClean="0"/>
          </a:p>
          <a:p>
            <a:pPr>
              <a:lnSpc>
                <a:spcPct val="81000"/>
              </a:lnSpc>
            </a:pPr>
            <a:r>
              <a:rPr lang="ru-RU" sz="2800" b="1" smtClean="0"/>
              <a:t> Обеспеченность земельными ресурсами</a:t>
            </a:r>
            <a:r>
              <a:rPr lang="ru-RU" sz="2400" smtClean="0"/>
              <a:t>: </a:t>
            </a:r>
          </a:p>
          <a:p>
            <a:pPr>
              <a:lnSpc>
                <a:spcPct val="81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800" smtClean="0"/>
              <a:t>на 1 человека - около 2 га</a:t>
            </a:r>
          </a:p>
          <a:p>
            <a:pPr>
              <a:lnSpc>
                <a:spcPct val="81000"/>
              </a:lnSpc>
            </a:pPr>
            <a:r>
              <a:rPr lang="ru-RU" sz="2800" b="1" smtClean="0"/>
              <a:t> Обеспеченность</a:t>
            </a:r>
            <a:r>
              <a:rPr lang="ru-RU" sz="2400" b="1" smtClean="0"/>
              <a:t> </a:t>
            </a:r>
            <a:r>
              <a:rPr lang="ru-RU" sz="2800" b="1" smtClean="0"/>
              <a:t>на душу населения</a:t>
            </a:r>
            <a:r>
              <a:rPr lang="ru-RU" sz="2400" b="1" smtClean="0"/>
              <a:t>:</a:t>
            </a:r>
          </a:p>
          <a:p>
            <a:pPr>
              <a:lnSpc>
                <a:spcPct val="81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800" smtClean="0"/>
              <a:t>Австралия (40,4 га), РФ (11,8 га), Япония (0,3 га) </a:t>
            </a:r>
          </a:p>
          <a:p>
            <a:pPr>
              <a:lnSpc>
                <a:spcPct val="81000"/>
              </a:lnSpc>
            </a:pPr>
            <a:r>
              <a:rPr lang="ru-RU" sz="2800" b="1" smtClean="0"/>
              <a:t> Плотность населения</a:t>
            </a:r>
            <a:r>
              <a:rPr lang="ru-RU" sz="2800" smtClean="0"/>
              <a:t>:</a:t>
            </a:r>
          </a:p>
          <a:p>
            <a:pPr>
              <a:lnSpc>
                <a:spcPct val="81000"/>
              </a:lnSpc>
              <a:buFont typeface="Wingdings" pitchFamily="2" charset="2"/>
              <a:buNone/>
            </a:pPr>
            <a:r>
              <a:rPr lang="ru-RU" sz="2800" smtClean="0"/>
              <a:t>- очень высокая (</a:t>
            </a:r>
            <a:r>
              <a:rPr lang="en-US" sz="2800" smtClean="0"/>
              <a:t>&gt;</a:t>
            </a:r>
            <a:r>
              <a:rPr lang="ru-RU" sz="2800" smtClean="0"/>
              <a:t>200 чел. на 1 км</a:t>
            </a:r>
            <a:r>
              <a:rPr lang="ru-RU" sz="2800" baseline="30000" smtClean="0"/>
              <a:t>2</a:t>
            </a:r>
            <a:r>
              <a:rPr lang="en-US" sz="2800" smtClean="0"/>
              <a:t>)</a:t>
            </a:r>
          </a:p>
          <a:p>
            <a:pPr>
              <a:lnSpc>
                <a:spcPct val="81000"/>
              </a:lnSpc>
              <a:buFont typeface="Wingdings" pitchFamily="2" charset="2"/>
              <a:buNone/>
            </a:pPr>
            <a:r>
              <a:rPr lang="ru-RU" sz="2800" smtClean="0"/>
              <a:t>- очень низкая (2-3 чел. на 1 км</a:t>
            </a:r>
            <a:r>
              <a:rPr lang="ru-RU" sz="2800" baseline="30000" smtClean="0"/>
              <a:t>2</a:t>
            </a:r>
            <a:r>
              <a:rPr lang="ru-RU" sz="2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69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4038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	3. Лесные ресурсы – сырьевые (используемые для получения древесины), а также леса различного назначения – оздоровительные (санитарно-курортные), поле - и лесозащитные, </a:t>
            </a:r>
            <a:r>
              <a:rPr lang="ru-RU" sz="2400" dirty="0" err="1" smtClean="0"/>
              <a:t>водоохранные</a:t>
            </a:r>
            <a:r>
              <a:rPr lang="ru-RU" sz="2400" dirty="0" smtClean="0"/>
              <a:t> и др.</a:t>
            </a:r>
          </a:p>
        </p:txBody>
      </p:sp>
      <p:pic>
        <p:nvPicPr>
          <p:cNvPr id="104452" name="Picture 4" descr="Рисунок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836613"/>
            <a:ext cx="3311525" cy="2644775"/>
          </a:xfrm>
          <a:noFill/>
        </p:spPr>
      </p:pic>
      <p:pic>
        <p:nvPicPr>
          <p:cNvPr id="104460" name="Picture 12" descr="Рисунок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292600"/>
            <a:ext cx="3240087" cy="2427288"/>
          </a:xfrm>
        </p:spPr>
      </p:pic>
      <p:pic>
        <p:nvPicPr>
          <p:cNvPr id="104458" name="Picture 10" descr="Рисунок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5274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137525" cy="1433512"/>
          </a:xfrm>
        </p:spPr>
        <p:txBody>
          <a:bodyPr/>
          <a:lstStyle/>
          <a:p>
            <a:pPr algn="ctr"/>
            <a:r>
              <a:rPr lang="ru-RU" sz="4000" b="1" smtClean="0"/>
              <a:t>Лесные ресурсы</a:t>
            </a:r>
            <a:endParaRPr lang="ru-RU" sz="2400" smtClean="0">
              <a:solidFill>
                <a:srgbClr val="282B5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628775"/>
            <a:ext cx="8856663" cy="4233863"/>
          </a:xfrm>
        </p:spPr>
        <p:txBody>
          <a:bodyPr>
            <a:normAutofit fontScale="92500" lnSpcReduction="20000"/>
          </a:bodyPr>
          <a:lstStyle/>
          <a:p>
            <a:pPr marL="450850" indent="-450850"/>
            <a:r>
              <a:rPr lang="ru-RU" sz="3600" dirty="0" smtClean="0"/>
              <a:t>По запасам и площади: </a:t>
            </a:r>
            <a:r>
              <a:rPr lang="ru-RU" dirty="0" smtClean="0"/>
              <a:t>Россия, Бразилия, Канада, США, Китай, Индонезия</a:t>
            </a:r>
          </a:p>
          <a:p>
            <a:pPr marL="450850" indent="-450850"/>
            <a:r>
              <a:rPr lang="ru-RU" sz="3600" dirty="0" smtClean="0"/>
              <a:t>По обеспеченности</a:t>
            </a:r>
            <a:r>
              <a:rPr lang="ru-RU" sz="4000" dirty="0" smtClean="0"/>
              <a:t>: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4000" dirty="0" smtClean="0"/>
              <a:t>   </a:t>
            </a:r>
            <a:r>
              <a:rPr lang="ru-RU" sz="2800" dirty="0" smtClean="0"/>
              <a:t>Камбоджа (69%),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2800" dirty="0" smtClean="0"/>
              <a:t>    Бразилия (66%),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2800" dirty="0" smtClean="0"/>
              <a:t>    Индонезия (60%),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2800" dirty="0" smtClean="0"/>
              <a:t>    Малайзия (54%),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2800" dirty="0" smtClean="0"/>
              <a:t>    Канада (49%), </a:t>
            </a:r>
          </a:p>
          <a:p>
            <a:pPr marL="450850" indent="-450850">
              <a:buFont typeface="Wingdings" pitchFamily="2" charset="2"/>
              <a:buNone/>
            </a:pPr>
            <a:r>
              <a:rPr lang="ru-RU" sz="2800" dirty="0" smtClean="0"/>
              <a:t>    Россия (45%)</a:t>
            </a:r>
            <a:endParaRPr lang="ru-RU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455988"/>
            <a:ext cx="50577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476250"/>
            <a:ext cx="8229600" cy="3097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	4. Минеральные ресурсы – все естественные составляющие литосферы.</a:t>
            </a:r>
          </a:p>
        </p:txBody>
      </p:sp>
      <p:pic>
        <p:nvPicPr>
          <p:cNvPr id="105476" name="Picture 4" descr="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98">
            <a:off x="6326188" y="2060575"/>
            <a:ext cx="255428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im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647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6" descr="Gly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6789">
            <a:off x="179388" y="2276475"/>
            <a:ext cx="29908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/>
              <a:t>Минеральные ресурсы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2050" y="1905000"/>
            <a:ext cx="7981950" cy="4233863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dirty="0" smtClean="0"/>
              <a:t>все пригодные для использования составляющие литосферы (полезные ископаемые). </a:t>
            </a:r>
          </a:p>
          <a:p>
            <a:r>
              <a:rPr lang="ru-RU" sz="3600" dirty="0" smtClean="0"/>
              <a:t> разведанные запасы минеральных ресурсов в РФ (от мировых запасов)</a:t>
            </a:r>
            <a:r>
              <a:rPr lang="ru-RU" sz="2800" dirty="0" smtClean="0"/>
              <a:t>: 30 % никеля, </a:t>
            </a:r>
            <a:r>
              <a:rPr lang="en-US" sz="2800" dirty="0" smtClean="0"/>
              <a:t>4,6</a:t>
            </a:r>
            <a:r>
              <a:rPr lang="ru-RU" sz="2800" dirty="0" smtClean="0"/>
              <a:t> % нефти, 3</a:t>
            </a:r>
            <a:r>
              <a:rPr lang="en-US" sz="2800" dirty="0" smtClean="0"/>
              <a:t>3</a:t>
            </a:r>
            <a:r>
              <a:rPr lang="ru-RU" sz="2800" dirty="0" smtClean="0"/>
              <a:t>% природного газа, 12% угля, 27% железной руды и др. </a:t>
            </a:r>
          </a:p>
          <a:p>
            <a:pPr>
              <a:buFont typeface="Wingdings" pitchFamily="2" charset="2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800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476250"/>
            <a:ext cx="7559675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		5. Энергетические ресурсы – совокупность всех видов энергии: солнца и космоса, атомно-энергетической, топливно-энергетической, термальной, гидроэнергии, </a:t>
            </a:r>
            <a:r>
              <a:rPr lang="ru-RU" sz="2400" dirty="0" err="1" smtClean="0"/>
              <a:t>ветроэнергии</a:t>
            </a:r>
            <a:r>
              <a:rPr lang="ru-RU" sz="2400" dirty="0" smtClean="0"/>
              <a:t> и т.д.</a:t>
            </a:r>
          </a:p>
        </p:txBody>
      </p:sp>
      <p:pic>
        <p:nvPicPr>
          <p:cNvPr id="106503" name="Picture 7" descr="iCACSLTZ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246">
            <a:off x="827088" y="2636838"/>
            <a:ext cx="2863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564">
            <a:off x="4284663" y="2852738"/>
            <a:ext cx="417671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25" y="12700"/>
            <a:ext cx="9109075" cy="1433513"/>
          </a:xfrm>
        </p:spPr>
        <p:txBody>
          <a:bodyPr/>
          <a:lstStyle/>
          <a:p>
            <a:pPr algn="ctr"/>
            <a:r>
              <a:rPr lang="ru-RU" sz="4000" smtClean="0"/>
              <a:t>Альтернативные источники энергии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7770813" cy="423386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Энергия ветра, </a:t>
            </a:r>
          </a:p>
          <a:p>
            <a:pPr eaLnBrk="1" hangingPunct="1"/>
            <a:r>
              <a:rPr lang="ru-RU" sz="2800" b="1" dirty="0" smtClean="0"/>
              <a:t>Энергия Солнца, </a:t>
            </a:r>
          </a:p>
          <a:p>
            <a:pPr eaLnBrk="1" hangingPunct="1"/>
            <a:r>
              <a:rPr lang="ru-RU" sz="2800" b="1" dirty="0" smtClean="0"/>
              <a:t>Геотермальная энергия, </a:t>
            </a:r>
          </a:p>
          <a:p>
            <a:pPr eaLnBrk="1" hangingPunct="1"/>
            <a:r>
              <a:rPr lang="ru-RU" sz="2800" b="1" dirty="0" smtClean="0"/>
              <a:t>Энергия воды,</a:t>
            </a:r>
          </a:p>
          <a:p>
            <a:pPr eaLnBrk="1" hangingPunct="1"/>
            <a:r>
              <a:rPr lang="ru-RU" sz="2800" b="1" dirty="0" smtClean="0"/>
              <a:t>Биомасса, биогаз</a:t>
            </a:r>
            <a:endParaRPr lang="ru-RU" sz="2400" b="1" dirty="0" smtClean="0"/>
          </a:p>
          <a:p>
            <a:pPr lvl="1" eaLnBrk="1" hangingPunct="1">
              <a:buFont typeface="Wingdings" pitchFamily="2" charset="2"/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endParaRPr lang="ru-RU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00163"/>
            <a:ext cx="3419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75125"/>
            <a:ext cx="40322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65625"/>
            <a:ext cx="44084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40080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Дать определение понятию «природные ресурсы»;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Рассмотреть основную классификацию природных ресурсов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7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908050"/>
            <a:ext cx="8064500" cy="345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		6. Биологические ресурсы – это все живые средообразующие компоненты биосферы с заключенным в них генетическим материалом. </a:t>
            </a:r>
          </a:p>
        </p:txBody>
      </p:sp>
      <p:pic>
        <p:nvPicPr>
          <p:cNvPr id="107524" name="Picture 4" descr="Рисунок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997200"/>
            <a:ext cx="8748712" cy="3311525"/>
          </a:xfrm>
          <a:noFill/>
        </p:spPr>
      </p:pic>
    </p:spTree>
    <p:extLst>
      <p:ext uri="{BB962C8B-B14F-4D97-AF65-F5344CB8AC3E}">
        <p14:creationId xmlns:p14="http://schemas.microsoft.com/office/powerpoint/2010/main" val="13274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5298991" cy="457398"/>
          </a:xfrm>
        </p:spPr>
        <p:txBody>
          <a:bodyPr/>
          <a:lstStyle/>
          <a:p>
            <a:r>
              <a:rPr lang="ru-RU" sz="5400" dirty="0" smtClean="0"/>
              <a:t>Биоресурсы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576263" y="1484313"/>
            <a:ext cx="8316912" cy="47259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dirty="0" smtClean="0"/>
              <a:t>Для оценки биоресурсов используют понятия:</a:t>
            </a:r>
          </a:p>
          <a:p>
            <a:pPr marL="0" indent="0"/>
            <a:r>
              <a:rPr lang="ru-RU" sz="2800" dirty="0" smtClean="0"/>
              <a:t> Биомасса – масса всех живых организмов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 smtClean="0"/>
              <a:t>общая -1,3 </a:t>
            </a:r>
            <a:r>
              <a:rPr lang="ru-RU" sz="2400" dirty="0" err="1" smtClean="0"/>
              <a:t>трлн.т</a:t>
            </a:r>
            <a:r>
              <a:rPr lang="ru-RU" sz="2400" dirty="0" smtClean="0"/>
              <a:t>, суши-1265 </a:t>
            </a:r>
            <a:r>
              <a:rPr lang="ru-RU" sz="2400" dirty="0" err="1" smtClean="0"/>
              <a:t>млрд.т</a:t>
            </a:r>
            <a:r>
              <a:rPr lang="ru-RU" sz="2400" dirty="0" smtClean="0"/>
              <a:t>, воды-35 </a:t>
            </a:r>
            <a:r>
              <a:rPr lang="ru-RU" sz="2400" dirty="0" err="1" smtClean="0"/>
              <a:t>млрд.т</a:t>
            </a:r>
            <a:r>
              <a:rPr lang="ru-RU" sz="2400" dirty="0" smtClean="0"/>
              <a:t>.</a:t>
            </a:r>
          </a:p>
          <a:p>
            <a:pPr marL="0" indent="0"/>
            <a:r>
              <a:rPr lang="ru-RU" sz="2800" dirty="0" smtClean="0"/>
              <a:t> </a:t>
            </a:r>
            <a:r>
              <a:rPr lang="ru-RU" sz="2800" dirty="0" err="1" smtClean="0"/>
              <a:t>Биопродуктивность</a:t>
            </a:r>
            <a:r>
              <a:rPr lang="ru-RU" sz="2800" dirty="0" smtClean="0"/>
              <a:t> – прирост биомассы в единицу времени.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Биоресурсы возобновляемы и в то же время уязвимы. </a:t>
            </a:r>
            <a:endParaRPr lang="ru-RU" sz="2800" dirty="0" smtClean="0"/>
          </a:p>
          <a:p>
            <a:pPr marL="0" indent="0"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77774"/>
            <a:ext cx="2381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79462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Сохранение биоресурсов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2038"/>
            <a:ext cx="8893175" cy="47434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1</a:t>
            </a:r>
            <a:r>
              <a:rPr lang="ru-RU" sz="2800" dirty="0" smtClean="0"/>
              <a:t>. </a:t>
            </a:r>
            <a:r>
              <a:rPr lang="ru-RU" b="1" dirty="0" smtClean="0"/>
              <a:t>Защита особой среды обитания</a:t>
            </a:r>
            <a:r>
              <a:rPr lang="ru-RU" dirty="0" smtClean="0"/>
              <a:t> </a:t>
            </a:r>
            <a:r>
              <a:rPr lang="ru-RU" sz="2800" dirty="0" smtClean="0"/>
              <a:t> 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800" dirty="0" smtClean="0">
              <a:solidFill>
                <a:srgbClr val="191966"/>
              </a:solidFill>
            </a:endParaRPr>
          </a:p>
          <a:p>
            <a:pPr marL="0" indent="0" algn="just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191966"/>
                </a:solidFill>
              </a:rPr>
              <a:t>Особо охраняемые природные территории (ООПТ) - </a:t>
            </a:r>
            <a:r>
              <a:rPr lang="ru-RU" sz="2800" dirty="0" smtClean="0"/>
              <a:t>природные комплексы и объекты, имеющие особое природоохранное, культурное, научное, оздоровительное значение.</a:t>
            </a:r>
            <a:r>
              <a:rPr lang="ru-RU" sz="2400" dirty="0" smtClean="0"/>
              <a:t> 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Полностью или частично запрещена хозяйственная деятельность. 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Установлен режим особой 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охраны. 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dirty="0" smtClean="0"/>
              <a:t>		</a:t>
            </a:r>
            <a:endParaRPr lang="ru-RU" sz="2800" dirty="0" smtClean="0"/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      </a:t>
            </a:r>
            <a:r>
              <a:rPr lang="ru-RU" dirty="0" smtClean="0"/>
              <a:t>Заповедники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	 Национальные парки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	 Заказники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	 Памятники природы</a:t>
            </a:r>
          </a:p>
          <a:p>
            <a:pPr marL="0" indent="0" eaLnBrk="1" hangingPunct="1">
              <a:lnSpc>
                <a:spcPct val="8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		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6388" name="Рисунок 1" descr="b - 04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4067175"/>
            <a:ext cx="38877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700"/>
            <a:ext cx="8380413" cy="1433513"/>
          </a:xfrm>
        </p:spPr>
        <p:txBody>
          <a:bodyPr/>
          <a:lstStyle/>
          <a:p>
            <a:r>
              <a:rPr lang="ru-RU" sz="3600" b="1" smtClean="0">
                <a:solidFill>
                  <a:srgbClr val="282B56"/>
                </a:solidFill>
              </a:rPr>
              <a:t>2. Сохранение отдельных видов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893175" cy="4725987"/>
          </a:xfrm>
        </p:spPr>
        <p:txBody>
          <a:bodyPr/>
          <a:lstStyle/>
          <a:p>
            <a:pPr marL="0" indent="536575"/>
            <a:r>
              <a:rPr lang="ru-RU" dirty="0" smtClean="0"/>
              <a:t>Красная книга </a:t>
            </a:r>
          </a:p>
          <a:p>
            <a:pPr marL="0" indent="536575">
              <a:buFont typeface="Wingdings" pitchFamily="2" charset="2"/>
              <a:buNone/>
            </a:pPr>
            <a:endParaRPr lang="ru-RU" sz="2800" b="1" dirty="0" smtClean="0">
              <a:solidFill>
                <a:srgbClr val="2D2DB9"/>
              </a:solidFill>
            </a:endParaRPr>
          </a:p>
          <a:p>
            <a:pPr marL="0" indent="536575"/>
            <a:r>
              <a:rPr lang="ru-RU" dirty="0" smtClean="0"/>
              <a:t>Сохранение видов в </a:t>
            </a:r>
          </a:p>
          <a:p>
            <a:pPr marL="0" indent="536575">
              <a:buFont typeface="Wingdings" pitchFamily="2" charset="2"/>
              <a:buNone/>
            </a:pPr>
            <a:r>
              <a:rPr lang="ru-RU" dirty="0" smtClean="0"/>
              <a:t>виде генофонда в </a:t>
            </a:r>
          </a:p>
          <a:p>
            <a:pPr marL="0" indent="536575">
              <a:buFont typeface="Wingdings" pitchFamily="2" charset="2"/>
              <a:buNone/>
            </a:pPr>
            <a:r>
              <a:rPr lang="ru-RU" dirty="0" smtClean="0"/>
              <a:t>ботанических садах</a:t>
            </a:r>
          </a:p>
          <a:p>
            <a:pPr marL="0" indent="536575"/>
            <a:endParaRPr lang="ru-RU" dirty="0" smtClean="0"/>
          </a:p>
          <a:p>
            <a:pPr marL="0" indent="536575"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17412" name="Рисунок 1" descr="b - 05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" descr="b - 056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484313"/>
            <a:ext cx="32750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/>
            <a:r>
              <a:rPr lang="ru-RU" sz="3600" dirty="0" smtClean="0"/>
              <a:t>3. Принятие законов, направленных на сохранение биоразнообразия.</a:t>
            </a:r>
            <a:endParaRPr lang="ru-RU" sz="3600" b="1" dirty="0" smtClean="0"/>
          </a:p>
          <a:p>
            <a:pPr marL="609600" indent="-609600"/>
            <a:r>
              <a:rPr lang="ru-RU" sz="3600" dirty="0" smtClean="0"/>
              <a:t>4. Снижение уровня загрязнения окружающей среды.</a:t>
            </a:r>
            <a:endParaRPr lang="ru-RU" sz="3600" b="1" dirty="0" smtClean="0"/>
          </a:p>
          <a:p>
            <a:pPr marL="609600" indent="-609600"/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1490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1433513"/>
          </a:xfrm>
        </p:spPr>
        <p:txBody>
          <a:bodyPr/>
          <a:lstStyle/>
          <a:p>
            <a:r>
              <a:rPr lang="ru-RU" b="1" smtClean="0"/>
              <a:t>Рекреационные ресурсы</a:t>
            </a: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7770813" cy="42338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это ресурсы всех видов, которые могут использоваться для отдыха и туризма.</a:t>
            </a:r>
          </a:p>
          <a:p>
            <a:pPr marL="0" indent="0"/>
            <a:r>
              <a:rPr lang="ru-RU" sz="2800" dirty="0" smtClean="0"/>
              <a:t> природные комплексы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/>
              <a:t>и их компоненты</a:t>
            </a:r>
          </a:p>
          <a:p>
            <a:pPr marL="0" indent="0"/>
            <a:r>
              <a:rPr lang="ru-RU" sz="2800" dirty="0" smtClean="0"/>
              <a:t> культурно-исторические достопримечательности</a:t>
            </a:r>
          </a:p>
          <a:p>
            <a:pPr marL="0" indent="0"/>
            <a:endParaRPr lang="ru-RU" sz="28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55846"/>
            <a:ext cx="28448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" y="471832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9289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226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549275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800" dirty="0" smtClean="0"/>
              <a:t>	Природные ресурсы используются как средства труда; источники энергии ;сырье и материалы; непосредственные предметы потребления, объекты рекреации, </a:t>
            </a:r>
            <a:r>
              <a:rPr lang="ru-RU" sz="2800" dirty="0" err="1" smtClean="0"/>
              <a:t>средозащитные</a:t>
            </a:r>
            <a:r>
              <a:rPr lang="ru-RU" sz="2800" dirty="0" smtClean="0"/>
              <a:t> объекты. </a:t>
            </a:r>
          </a:p>
        </p:txBody>
      </p:sp>
      <p:pic>
        <p:nvPicPr>
          <p:cNvPr id="108548" name="Picture 4" descr="78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89af64687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1875"/>
            <a:ext cx="37449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Для изучения и рационального использования природных ресурсов целесообразно провести их разделение по классам (видам), для того чтобы выработать обобщенные методы рационального их использования. </a:t>
            </a:r>
            <a:r>
              <a:rPr lang="ru-RU" sz="2400" b="1" smtClean="0"/>
              <a:t> </a:t>
            </a:r>
          </a:p>
        </p:txBody>
      </p:sp>
      <p:pic>
        <p:nvPicPr>
          <p:cNvPr id="115716" name="Picture 4" descr="TCReso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620713"/>
            <a:ext cx="3760787" cy="2735262"/>
          </a:xfrm>
          <a:noFill/>
        </p:spPr>
      </p:pic>
      <p:pic>
        <p:nvPicPr>
          <p:cNvPr id="115719" name="Picture 7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05" y="4000500"/>
            <a:ext cx="2513590" cy="1866900"/>
          </a:xfrm>
          <a:noFill/>
        </p:spPr>
      </p:pic>
    </p:spTree>
    <p:extLst>
      <p:ext uri="{BB962C8B-B14F-4D97-AF65-F5344CB8AC3E}">
        <p14:creationId xmlns:p14="http://schemas.microsoft.com/office/powerpoint/2010/main" val="1612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16038"/>
          </a:xfrm>
        </p:spPr>
        <p:txBody>
          <a:bodyPr/>
          <a:lstStyle/>
          <a:p>
            <a:pPr eaLnBrk="1" hangingPunct="1"/>
            <a:r>
              <a:rPr lang="ru-RU" sz="3600" i="1" smtClean="0"/>
              <a:t>Существуют разные подходы к классификации природных ресурсов:</a:t>
            </a:r>
            <a:r>
              <a:rPr lang="ru-RU" sz="4000" smtClean="0"/>
              <a:t> 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sz="quarter" idx="13"/>
          </p:nvPr>
        </p:nvSpPr>
        <p:spPr>
          <a:xfrm>
            <a:off x="1331640" y="2420888"/>
            <a:ext cx="6400800" cy="347472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I. Классификация природных ресурсов по происхождению.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II. Классификация по видам хозяйственного использования.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III</a:t>
            </a:r>
            <a:r>
              <a:rPr lang="ru-RU" sz="2800" dirty="0" smtClean="0"/>
              <a:t>. Классификация по признаку </a:t>
            </a:r>
            <a:r>
              <a:rPr lang="ru-RU" sz="2800" dirty="0" err="1" smtClean="0"/>
              <a:t>исчерпаемости</a:t>
            </a:r>
            <a:r>
              <a:rPr lang="ru-RU" sz="2800" dirty="0" smtClean="0"/>
              <a:t>.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5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60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0825" y="549275"/>
            <a:ext cx="8713788" cy="5976938"/>
            <a:chOff x="158" y="346"/>
            <a:chExt cx="5489" cy="3765"/>
          </a:xfrm>
        </p:grpSpPr>
        <p:sp>
          <p:nvSpPr>
            <p:cNvPr id="18435" name="AutoShape 5"/>
            <p:cNvSpPr>
              <a:spLocks noChangeArrowheads="1"/>
            </p:cNvSpPr>
            <p:nvPr/>
          </p:nvSpPr>
          <p:spPr bwMode="auto">
            <a:xfrm>
              <a:off x="612" y="346"/>
              <a:ext cx="4763" cy="544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I. Классификация природных ресурсов по происхождению.</a:t>
              </a:r>
              <a:r>
                <a:rPr lang="ru-RU"/>
                <a:t> </a:t>
              </a:r>
            </a:p>
          </p:txBody>
        </p:sp>
        <p:sp>
          <p:nvSpPr>
            <p:cNvPr id="18436" name="AutoShape 6"/>
            <p:cNvSpPr>
              <a:spLocks noChangeArrowheads="1"/>
            </p:cNvSpPr>
            <p:nvPr/>
          </p:nvSpPr>
          <p:spPr bwMode="auto">
            <a:xfrm>
              <a:off x="476" y="1072"/>
              <a:ext cx="1633" cy="72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Ресурсы</a:t>
              </a:r>
            </a:p>
            <a:p>
              <a:pPr algn="ctr"/>
              <a:r>
                <a:rPr lang="ru-RU" b="1"/>
                <a:t> природных </a:t>
              </a:r>
            </a:p>
            <a:p>
              <a:pPr algn="ctr"/>
              <a:r>
                <a:rPr lang="ru-RU" b="1"/>
                <a:t>компонентов</a:t>
              </a:r>
              <a:r>
                <a:rPr lang="ru-RU"/>
                <a:t> </a:t>
              </a:r>
            </a:p>
          </p:txBody>
        </p:sp>
        <p:sp>
          <p:nvSpPr>
            <p:cNvPr id="18437" name="AutoShape 7"/>
            <p:cNvSpPr>
              <a:spLocks noChangeArrowheads="1"/>
            </p:cNvSpPr>
            <p:nvPr/>
          </p:nvSpPr>
          <p:spPr bwMode="auto">
            <a:xfrm>
              <a:off x="3741" y="1027"/>
              <a:ext cx="1588" cy="72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Ресурсы </a:t>
              </a:r>
            </a:p>
            <a:p>
              <a:pPr algn="ctr"/>
              <a:r>
                <a:rPr lang="ru-RU" b="1"/>
                <a:t>природно-</a:t>
              </a:r>
            </a:p>
            <a:p>
              <a:pPr algn="ctr"/>
              <a:r>
                <a:rPr lang="ru-RU" b="1"/>
                <a:t>территориальных </a:t>
              </a:r>
            </a:p>
            <a:p>
              <a:pPr algn="ctr"/>
              <a:r>
                <a:rPr lang="ru-RU" b="1"/>
                <a:t>комплексов </a:t>
              </a:r>
            </a:p>
          </p:txBody>
        </p:sp>
        <p:sp>
          <p:nvSpPr>
            <p:cNvPr id="18438" name="AutoShape 8"/>
            <p:cNvSpPr>
              <a:spLocks noChangeArrowheads="1"/>
            </p:cNvSpPr>
            <p:nvPr/>
          </p:nvSpPr>
          <p:spPr bwMode="auto">
            <a:xfrm>
              <a:off x="476" y="1933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минеральные </a:t>
              </a:r>
            </a:p>
          </p:txBody>
        </p:sp>
        <p:sp>
          <p:nvSpPr>
            <p:cNvPr id="18439" name="AutoShape 9"/>
            <p:cNvSpPr>
              <a:spLocks noChangeArrowheads="1"/>
            </p:cNvSpPr>
            <p:nvPr/>
          </p:nvSpPr>
          <p:spPr bwMode="auto">
            <a:xfrm>
              <a:off x="476" y="2296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климатические </a:t>
              </a:r>
            </a:p>
          </p:txBody>
        </p:sp>
        <p:sp>
          <p:nvSpPr>
            <p:cNvPr id="18440" name="AutoShape 10"/>
            <p:cNvSpPr>
              <a:spLocks noChangeArrowheads="1"/>
            </p:cNvSpPr>
            <p:nvPr/>
          </p:nvSpPr>
          <p:spPr bwMode="auto">
            <a:xfrm>
              <a:off x="476" y="2659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водные </a:t>
              </a:r>
            </a:p>
          </p:txBody>
        </p:sp>
        <p:sp>
          <p:nvSpPr>
            <p:cNvPr id="18441" name="AutoShape 11"/>
            <p:cNvSpPr>
              <a:spLocks noChangeArrowheads="1"/>
            </p:cNvSpPr>
            <p:nvPr/>
          </p:nvSpPr>
          <p:spPr bwMode="auto">
            <a:xfrm>
              <a:off x="476" y="3067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растительные </a:t>
              </a:r>
            </a:p>
          </p:txBody>
        </p:sp>
        <p:sp>
          <p:nvSpPr>
            <p:cNvPr id="18442" name="AutoShape 12"/>
            <p:cNvSpPr>
              <a:spLocks noChangeArrowheads="1"/>
            </p:cNvSpPr>
            <p:nvPr/>
          </p:nvSpPr>
          <p:spPr bwMode="auto">
            <a:xfrm>
              <a:off x="3787" y="1934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горнопромышленные </a:t>
              </a:r>
            </a:p>
          </p:txBody>
        </p:sp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>
              <a:off x="3651" y="2341"/>
              <a:ext cx="1678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сельско- хозяйственные </a:t>
              </a:r>
            </a:p>
          </p:txBody>
        </p:sp>
        <p:sp>
          <p:nvSpPr>
            <p:cNvPr id="18444" name="AutoShape 14"/>
            <p:cNvSpPr>
              <a:spLocks noChangeArrowheads="1"/>
            </p:cNvSpPr>
            <p:nvPr/>
          </p:nvSpPr>
          <p:spPr bwMode="auto">
            <a:xfrm>
              <a:off x="3787" y="2705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водохозяйственные </a:t>
              </a:r>
            </a:p>
          </p:txBody>
        </p:sp>
        <p:sp>
          <p:nvSpPr>
            <p:cNvPr id="18445" name="AutoShape 15"/>
            <p:cNvSpPr>
              <a:spLocks noChangeArrowheads="1"/>
            </p:cNvSpPr>
            <p:nvPr/>
          </p:nvSpPr>
          <p:spPr bwMode="auto">
            <a:xfrm>
              <a:off x="3787" y="3068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лесохозяйственные </a:t>
              </a:r>
            </a:p>
          </p:txBody>
        </p:sp>
        <p:sp>
          <p:nvSpPr>
            <p:cNvPr id="18446" name="AutoShape 16"/>
            <p:cNvSpPr>
              <a:spLocks noChangeArrowheads="1"/>
            </p:cNvSpPr>
            <p:nvPr/>
          </p:nvSpPr>
          <p:spPr bwMode="auto">
            <a:xfrm>
              <a:off x="476" y="3430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земельные  </a:t>
              </a:r>
            </a:p>
          </p:txBody>
        </p:sp>
        <p:sp>
          <p:nvSpPr>
            <p:cNvPr id="18447" name="AutoShape 17"/>
            <p:cNvSpPr>
              <a:spLocks noChangeArrowheads="1"/>
            </p:cNvSpPr>
            <p:nvPr/>
          </p:nvSpPr>
          <p:spPr bwMode="auto">
            <a:xfrm>
              <a:off x="476" y="3793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почвенные </a:t>
              </a:r>
            </a:p>
          </p:txBody>
        </p:sp>
        <p:sp>
          <p:nvSpPr>
            <p:cNvPr id="18448" name="AutoShape 18"/>
            <p:cNvSpPr>
              <a:spLocks noChangeArrowheads="1"/>
            </p:cNvSpPr>
            <p:nvPr/>
          </p:nvSpPr>
          <p:spPr bwMode="auto">
            <a:xfrm>
              <a:off x="3787" y="3475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селитебные </a:t>
              </a:r>
            </a:p>
          </p:txBody>
        </p:sp>
        <p:sp>
          <p:nvSpPr>
            <p:cNvPr id="18449" name="AutoShape 19"/>
            <p:cNvSpPr>
              <a:spLocks noChangeArrowheads="1"/>
            </p:cNvSpPr>
            <p:nvPr/>
          </p:nvSpPr>
          <p:spPr bwMode="auto">
            <a:xfrm>
              <a:off x="3787" y="3838"/>
              <a:ext cx="1542" cy="273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рекреационные </a:t>
              </a:r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 flipH="1">
              <a:off x="2064" y="890"/>
              <a:ext cx="86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2925" y="890"/>
              <a:ext cx="8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 flipH="1">
              <a:off x="158" y="143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158" y="1434"/>
              <a:ext cx="0" cy="2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 flipH="1">
              <a:off x="158" y="206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 flipH="1">
              <a:off x="158" y="243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26"/>
            <p:cNvSpPr>
              <a:spLocks noChangeShapeType="1"/>
            </p:cNvSpPr>
            <p:nvPr/>
          </p:nvSpPr>
          <p:spPr bwMode="auto">
            <a:xfrm flipH="1">
              <a:off x="158" y="279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27"/>
            <p:cNvSpPr>
              <a:spLocks noChangeShapeType="1"/>
            </p:cNvSpPr>
            <p:nvPr/>
          </p:nvSpPr>
          <p:spPr bwMode="auto">
            <a:xfrm flipH="1">
              <a:off x="158" y="320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28"/>
            <p:cNvSpPr>
              <a:spLocks noChangeShapeType="1"/>
            </p:cNvSpPr>
            <p:nvPr/>
          </p:nvSpPr>
          <p:spPr bwMode="auto">
            <a:xfrm flipH="1">
              <a:off x="158" y="356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29"/>
            <p:cNvSpPr>
              <a:spLocks noChangeShapeType="1"/>
            </p:cNvSpPr>
            <p:nvPr/>
          </p:nvSpPr>
          <p:spPr bwMode="auto">
            <a:xfrm flipH="1">
              <a:off x="158" y="392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30"/>
            <p:cNvSpPr>
              <a:spLocks noChangeShapeType="1"/>
            </p:cNvSpPr>
            <p:nvPr/>
          </p:nvSpPr>
          <p:spPr bwMode="auto">
            <a:xfrm>
              <a:off x="5329" y="134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Line 31"/>
            <p:cNvSpPr>
              <a:spLocks noChangeShapeType="1"/>
            </p:cNvSpPr>
            <p:nvPr/>
          </p:nvSpPr>
          <p:spPr bwMode="auto">
            <a:xfrm>
              <a:off x="5647" y="1344"/>
              <a:ext cx="0" cy="2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Line 32"/>
            <p:cNvSpPr>
              <a:spLocks noChangeShapeType="1"/>
            </p:cNvSpPr>
            <p:nvPr/>
          </p:nvSpPr>
          <p:spPr bwMode="auto">
            <a:xfrm>
              <a:off x="5329" y="206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Line 33"/>
            <p:cNvSpPr>
              <a:spLocks noChangeShapeType="1"/>
            </p:cNvSpPr>
            <p:nvPr/>
          </p:nvSpPr>
          <p:spPr bwMode="auto">
            <a:xfrm>
              <a:off x="5329" y="247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Line 34"/>
            <p:cNvSpPr>
              <a:spLocks noChangeShapeType="1"/>
            </p:cNvSpPr>
            <p:nvPr/>
          </p:nvSpPr>
          <p:spPr bwMode="auto">
            <a:xfrm>
              <a:off x="532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Line 35"/>
            <p:cNvSpPr>
              <a:spLocks noChangeShapeType="1"/>
            </p:cNvSpPr>
            <p:nvPr/>
          </p:nvSpPr>
          <p:spPr bwMode="auto">
            <a:xfrm>
              <a:off x="5329" y="320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Line 36"/>
            <p:cNvSpPr>
              <a:spLocks noChangeShapeType="1"/>
            </p:cNvSpPr>
            <p:nvPr/>
          </p:nvSpPr>
          <p:spPr bwMode="auto">
            <a:xfrm>
              <a:off x="5329" y="361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Line 37"/>
            <p:cNvSpPr>
              <a:spLocks noChangeShapeType="1"/>
            </p:cNvSpPr>
            <p:nvPr/>
          </p:nvSpPr>
          <p:spPr bwMode="auto">
            <a:xfrm>
              <a:off x="5329" y="397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48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400800" cy="347472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Природные ресурсы </a:t>
            </a:r>
            <a:r>
              <a:rPr lang="ru-RU" sz="3600" dirty="0" smtClean="0"/>
              <a:t>–это компоненты и свойства природной среды, которые используются или могут быть использованы для удовлетворения разнообразных физических и духовных потребностей человеческого общества.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20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22263" y="213856"/>
            <a:ext cx="8642350" cy="6115050"/>
            <a:chOff x="158" y="468"/>
            <a:chExt cx="5444" cy="3852"/>
          </a:xfrm>
        </p:grpSpPr>
        <p:sp>
          <p:nvSpPr>
            <p:cNvPr id="19459" name="AutoShape 4"/>
            <p:cNvSpPr>
              <a:spLocks noChangeArrowheads="1"/>
            </p:cNvSpPr>
            <p:nvPr/>
          </p:nvSpPr>
          <p:spPr bwMode="auto">
            <a:xfrm>
              <a:off x="793" y="468"/>
              <a:ext cx="4264" cy="590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/>
                <a:t>II. Классификация по видам </a:t>
              </a:r>
            </a:p>
            <a:p>
              <a:pPr algn="ctr"/>
              <a:r>
                <a:rPr lang="ru-RU" b="1" dirty="0"/>
                <a:t>хозяйственного использования.</a:t>
              </a:r>
              <a:r>
                <a:rPr lang="ru-RU" dirty="0"/>
                <a:t> </a:t>
              </a:r>
            </a:p>
          </p:txBody>
        </p:sp>
        <p:sp>
          <p:nvSpPr>
            <p:cNvPr id="19460" name="AutoShape 5"/>
            <p:cNvSpPr>
              <a:spLocks noChangeArrowheads="1"/>
            </p:cNvSpPr>
            <p:nvPr/>
          </p:nvSpPr>
          <p:spPr bwMode="auto">
            <a:xfrm>
              <a:off x="431" y="1239"/>
              <a:ext cx="1769" cy="63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Ресурсы</a:t>
              </a:r>
              <a:endParaRPr lang="en-US" b="1"/>
            </a:p>
            <a:p>
              <a:pPr algn="ctr"/>
              <a:r>
                <a:rPr lang="ru-RU" b="1"/>
                <a:t> промышленного</a:t>
              </a:r>
              <a:endParaRPr lang="en-US" b="1"/>
            </a:p>
            <a:p>
              <a:pPr algn="ctr"/>
              <a:r>
                <a:rPr lang="ru-RU" b="1"/>
                <a:t> производства</a:t>
              </a:r>
              <a:r>
                <a:rPr lang="ru-RU"/>
                <a:t> </a:t>
              </a:r>
            </a:p>
          </p:txBody>
        </p:sp>
        <p:sp>
          <p:nvSpPr>
            <p:cNvPr id="19461" name="AutoShape 6"/>
            <p:cNvSpPr>
              <a:spLocks noChangeArrowheads="1"/>
            </p:cNvSpPr>
            <p:nvPr/>
          </p:nvSpPr>
          <p:spPr bwMode="auto">
            <a:xfrm>
              <a:off x="3515" y="1239"/>
              <a:ext cx="1814" cy="69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Ресурсы </a:t>
              </a:r>
              <a:endParaRPr lang="en-US" b="1"/>
            </a:p>
            <a:p>
              <a:pPr algn="ctr"/>
              <a:r>
                <a:rPr lang="ru-RU" b="1"/>
                <a:t>сельскохозяйственного </a:t>
              </a:r>
              <a:endParaRPr lang="en-US" b="1"/>
            </a:p>
            <a:p>
              <a:pPr algn="ctr"/>
              <a:r>
                <a:rPr lang="ru-RU" b="1"/>
                <a:t>производства </a:t>
              </a:r>
            </a:p>
          </p:txBody>
        </p: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3969" y="2101"/>
              <a:ext cx="136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агроклиматические </a:t>
              </a:r>
            </a:p>
          </p:txBody>
        </p:sp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3833" y="2419"/>
              <a:ext cx="1496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почвенно-земельные  </a:t>
              </a:r>
            </a:p>
          </p:txBody>
        </p: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>
              <a:off x="3969" y="2736"/>
              <a:ext cx="136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растительные </a:t>
              </a:r>
            </a:p>
          </p:txBody>
        </p:sp>
        <p:sp>
          <p:nvSpPr>
            <p:cNvPr id="19465" name="Rectangle 11"/>
            <p:cNvSpPr>
              <a:spLocks noChangeArrowheads="1"/>
            </p:cNvSpPr>
            <p:nvPr/>
          </p:nvSpPr>
          <p:spPr bwMode="auto">
            <a:xfrm>
              <a:off x="3969" y="3054"/>
              <a:ext cx="136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водные </a:t>
              </a:r>
            </a:p>
          </p:txBody>
        </p:sp>
        <p:sp>
          <p:nvSpPr>
            <p:cNvPr id="19466" name="AutoShape 13"/>
            <p:cNvSpPr>
              <a:spLocks noChangeArrowheads="1"/>
            </p:cNvSpPr>
            <p:nvPr/>
          </p:nvSpPr>
          <p:spPr bwMode="auto">
            <a:xfrm>
              <a:off x="340" y="2101"/>
              <a:ext cx="1179" cy="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энергетические </a:t>
              </a:r>
            </a:p>
          </p:txBody>
        </p:sp>
        <p:sp>
          <p:nvSpPr>
            <p:cNvPr id="19467" name="AutoShape 14"/>
            <p:cNvSpPr>
              <a:spLocks noChangeArrowheads="1"/>
            </p:cNvSpPr>
            <p:nvPr/>
          </p:nvSpPr>
          <p:spPr bwMode="auto">
            <a:xfrm>
              <a:off x="1927" y="2101"/>
              <a:ext cx="1270" cy="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неэнергетические </a:t>
              </a:r>
            </a:p>
          </p:txBody>
        </p: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340" y="2646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горючие полезные</a:t>
              </a:r>
            </a:p>
            <a:p>
              <a:pPr algn="ctr"/>
              <a:r>
                <a:rPr lang="ru-RU" sz="1400"/>
                <a:t> ископаемые</a:t>
              </a:r>
              <a:r>
                <a:rPr lang="ru-RU"/>
                <a:t>  </a:t>
              </a:r>
            </a:p>
          </p:txBody>
        </p:sp>
        <p:sp>
          <p:nvSpPr>
            <p:cNvPr id="19469" name="Rectangle 16"/>
            <p:cNvSpPr>
              <a:spLocks noChangeArrowheads="1"/>
            </p:cNvSpPr>
            <p:nvPr/>
          </p:nvSpPr>
          <p:spPr bwMode="auto">
            <a:xfrm>
              <a:off x="340" y="3054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гидроэнерго ресурсы</a:t>
              </a:r>
              <a:r>
                <a:rPr lang="ru-RU"/>
                <a:t> </a:t>
              </a:r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340" y="3462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ядерное сырье</a:t>
              </a:r>
            </a:p>
          </p:txBody>
        </p:sp>
        <p:sp>
          <p:nvSpPr>
            <p:cNvPr id="19471" name="Rectangle 18"/>
            <p:cNvSpPr>
              <a:spLocks noChangeArrowheads="1"/>
            </p:cNvSpPr>
            <p:nvPr/>
          </p:nvSpPr>
          <p:spPr bwMode="auto">
            <a:xfrm>
              <a:off x="340" y="3870"/>
              <a:ext cx="113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источники </a:t>
              </a:r>
            </a:p>
            <a:p>
              <a:pPr algn="ctr"/>
              <a:r>
                <a:rPr lang="ru-RU" sz="1400"/>
                <a:t>биоконверсионной</a:t>
              </a:r>
            </a:p>
            <a:p>
              <a:pPr algn="ctr"/>
              <a:r>
                <a:rPr lang="ru-RU" sz="1400"/>
                <a:t> энергии</a:t>
              </a:r>
              <a:r>
                <a:rPr lang="ru-RU"/>
                <a:t> </a:t>
              </a:r>
            </a:p>
          </p:txBody>
        </p:sp>
        <p:sp>
          <p:nvSpPr>
            <p:cNvPr id="19472" name="Rectangle 19"/>
            <p:cNvSpPr>
              <a:spLocks noChangeArrowheads="1"/>
            </p:cNvSpPr>
            <p:nvPr/>
          </p:nvSpPr>
          <p:spPr bwMode="auto">
            <a:xfrm>
              <a:off x="1973" y="2555"/>
              <a:ext cx="1267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полезные ископаемые</a:t>
              </a:r>
              <a:r>
                <a:rPr lang="ru-RU"/>
                <a:t> </a:t>
              </a:r>
            </a:p>
          </p:txBody>
        </p:sp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1973" y="2918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воды</a:t>
              </a:r>
              <a:r>
                <a:rPr lang="ru-RU"/>
                <a:t> </a:t>
              </a:r>
            </a:p>
          </p:txBody>
        </p:sp>
        <p:sp>
          <p:nvSpPr>
            <p:cNvPr id="19474" name="Rectangle 21"/>
            <p:cNvSpPr>
              <a:spLocks noChangeArrowheads="1"/>
            </p:cNvSpPr>
            <p:nvPr/>
          </p:nvSpPr>
          <p:spPr bwMode="auto">
            <a:xfrm>
              <a:off x="1973" y="3281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земли</a:t>
              </a:r>
              <a:r>
                <a:rPr lang="ru-RU"/>
                <a:t> </a:t>
              </a:r>
            </a:p>
          </p:txBody>
        </p:sp>
        <p:sp>
          <p:nvSpPr>
            <p:cNvPr id="19475" name="Rectangle 22"/>
            <p:cNvSpPr>
              <a:spLocks noChangeArrowheads="1"/>
            </p:cNvSpPr>
            <p:nvPr/>
          </p:nvSpPr>
          <p:spPr bwMode="auto">
            <a:xfrm>
              <a:off x="1973" y="3644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лесные ресурсы </a:t>
              </a:r>
            </a:p>
          </p:txBody>
        </p:sp>
        <p:sp>
          <p:nvSpPr>
            <p:cNvPr id="19476" name="Rectangle 23"/>
            <p:cNvSpPr>
              <a:spLocks noChangeArrowheads="1"/>
            </p:cNvSpPr>
            <p:nvPr/>
          </p:nvSpPr>
          <p:spPr bwMode="auto">
            <a:xfrm>
              <a:off x="1973" y="4003"/>
              <a:ext cx="1179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рыбные ресурсы </a:t>
              </a:r>
            </a:p>
          </p:txBody>
        </p:sp>
        <p:sp>
          <p:nvSpPr>
            <p:cNvPr id="19477" name="Line 24"/>
            <p:cNvSpPr>
              <a:spLocks noChangeShapeType="1"/>
            </p:cNvSpPr>
            <p:nvPr/>
          </p:nvSpPr>
          <p:spPr bwMode="auto">
            <a:xfrm flipH="1">
              <a:off x="2200" y="1058"/>
              <a:ext cx="77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25"/>
            <p:cNvSpPr>
              <a:spLocks noChangeShapeType="1"/>
            </p:cNvSpPr>
            <p:nvPr/>
          </p:nvSpPr>
          <p:spPr bwMode="auto">
            <a:xfrm>
              <a:off x="2971" y="1058"/>
              <a:ext cx="72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26"/>
            <p:cNvSpPr>
              <a:spLocks noChangeShapeType="1"/>
            </p:cNvSpPr>
            <p:nvPr/>
          </p:nvSpPr>
          <p:spPr bwMode="auto">
            <a:xfrm flipH="1">
              <a:off x="1066" y="1874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27"/>
            <p:cNvSpPr>
              <a:spLocks noChangeShapeType="1"/>
            </p:cNvSpPr>
            <p:nvPr/>
          </p:nvSpPr>
          <p:spPr bwMode="auto">
            <a:xfrm>
              <a:off x="1292" y="1874"/>
              <a:ext cx="90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28"/>
            <p:cNvSpPr>
              <a:spLocks noChangeShapeType="1"/>
            </p:cNvSpPr>
            <p:nvPr/>
          </p:nvSpPr>
          <p:spPr bwMode="auto">
            <a:xfrm flipH="1">
              <a:off x="158" y="2283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29"/>
            <p:cNvSpPr>
              <a:spLocks noChangeShapeType="1"/>
            </p:cNvSpPr>
            <p:nvPr/>
          </p:nvSpPr>
          <p:spPr bwMode="auto">
            <a:xfrm>
              <a:off x="158" y="2283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30"/>
            <p:cNvSpPr>
              <a:spLocks noChangeShapeType="1"/>
            </p:cNvSpPr>
            <p:nvPr/>
          </p:nvSpPr>
          <p:spPr bwMode="auto">
            <a:xfrm flipH="1">
              <a:off x="158" y="278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31"/>
            <p:cNvSpPr>
              <a:spLocks noChangeShapeType="1"/>
            </p:cNvSpPr>
            <p:nvPr/>
          </p:nvSpPr>
          <p:spPr bwMode="auto">
            <a:xfrm flipH="1">
              <a:off x="158" y="319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32"/>
            <p:cNvSpPr>
              <a:spLocks noChangeShapeType="1"/>
            </p:cNvSpPr>
            <p:nvPr/>
          </p:nvSpPr>
          <p:spPr bwMode="auto">
            <a:xfrm flipH="1">
              <a:off x="158" y="359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33"/>
            <p:cNvSpPr>
              <a:spLocks noChangeShapeType="1"/>
            </p:cNvSpPr>
            <p:nvPr/>
          </p:nvSpPr>
          <p:spPr bwMode="auto">
            <a:xfrm flipH="1">
              <a:off x="158" y="405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34"/>
            <p:cNvSpPr>
              <a:spLocks noChangeShapeType="1"/>
            </p:cNvSpPr>
            <p:nvPr/>
          </p:nvSpPr>
          <p:spPr bwMode="auto">
            <a:xfrm flipH="1">
              <a:off x="1701" y="2283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35"/>
            <p:cNvSpPr>
              <a:spLocks noChangeShapeType="1"/>
            </p:cNvSpPr>
            <p:nvPr/>
          </p:nvSpPr>
          <p:spPr bwMode="auto">
            <a:xfrm>
              <a:off x="1701" y="2283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37"/>
            <p:cNvSpPr>
              <a:spLocks noChangeShapeType="1"/>
            </p:cNvSpPr>
            <p:nvPr/>
          </p:nvSpPr>
          <p:spPr bwMode="auto">
            <a:xfrm flipH="1">
              <a:off x="1701" y="272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38"/>
            <p:cNvSpPr>
              <a:spLocks noChangeShapeType="1"/>
            </p:cNvSpPr>
            <p:nvPr/>
          </p:nvSpPr>
          <p:spPr bwMode="auto">
            <a:xfrm flipH="1">
              <a:off x="1701" y="307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39"/>
            <p:cNvSpPr>
              <a:spLocks noChangeShapeType="1"/>
            </p:cNvSpPr>
            <p:nvPr/>
          </p:nvSpPr>
          <p:spPr bwMode="auto">
            <a:xfrm flipH="1">
              <a:off x="1701" y="344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40"/>
            <p:cNvSpPr>
              <a:spLocks noChangeShapeType="1"/>
            </p:cNvSpPr>
            <p:nvPr/>
          </p:nvSpPr>
          <p:spPr bwMode="auto">
            <a:xfrm flipH="1">
              <a:off x="1701" y="38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41"/>
            <p:cNvSpPr>
              <a:spLocks noChangeShapeType="1"/>
            </p:cNvSpPr>
            <p:nvPr/>
          </p:nvSpPr>
          <p:spPr bwMode="auto">
            <a:xfrm flipH="1">
              <a:off x="1701" y="414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42"/>
            <p:cNvSpPr>
              <a:spLocks noChangeShapeType="1"/>
            </p:cNvSpPr>
            <p:nvPr/>
          </p:nvSpPr>
          <p:spPr bwMode="auto">
            <a:xfrm>
              <a:off x="5329" y="1557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Line 43"/>
            <p:cNvSpPr>
              <a:spLocks noChangeShapeType="1"/>
            </p:cNvSpPr>
            <p:nvPr/>
          </p:nvSpPr>
          <p:spPr bwMode="auto">
            <a:xfrm>
              <a:off x="5602" y="1557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44"/>
            <p:cNvSpPr>
              <a:spLocks noChangeShapeType="1"/>
            </p:cNvSpPr>
            <p:nvPr/>
          </p:nvSpPr>
          <p:spPr bwMode="auto">
            <a:xfrm>
              <a:off x="5329" y="223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45"/>
            <p:cNvSpPr>
              <a:spLocks noChangeShapeType="1"/>
            </p:cNvSpPr>
            <p:nvPr/>
          </p:nvSpPr>
          <p:spPr bwMode="auto">
            <a:xfrm>
              <a:off x="5329" y="2555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46"/>
            <p:cNvSpPr>
              <a:spLocks noChangeShapeType="1"/>
            </p:cNvSpPr>
            <p:nvPr/>
          </p:nvSpPr>
          <p:spPr bwMode="auto">
            <a:xfrm>
              <a:off x="5329" y="287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47"/>
            <p:cNvSpPr>
              <a:spLocks noChangeShapeType="1"/>
            </p:cNvSpPr>
            <p:nvPr/>
          </p:nvSpPr>
          <p:spPr bwMode="auto">
            <a:xfrm>
              <a:off x="5329" y="3190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818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463"/>
            <a:ext cx="9144000" cy="1214438"/>
          </a:xfrm>
          <a:solidFill>
            <a:srgbClr val="FFE5FF"/>
          </a:solidFill>
        </p:spPr>
        <p:txBody>
          <a:bodyPr lIns="91440" tIns="45720" rIns="91440" bIns="45720"/>
          <a:lstStyle/>
          <a:p>
            <a:pPr algn="ctr" eaLnBrk="1" hangingPunct="1"/>
            <a:r>
              <a:rPr lang="ru-RU" sz="3600" dirty="0" smtClean="0"/>
              <a:t>Классификация природных ресурсов по </a:t>
            </a:r>
            <a:r>
              <a:rPr lang="ru-RU" sz="3600" dirty="0" err="1" smtClean="0"/>
              <a:t>исчерпаемости</a:t>
            </a:r>
            <a:r>
              <a:rPr lang="ru-RU" sz="3600" dirty="0" smtClean="0"/>
              <a:t>: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016125" y="1671638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 dirty="0">
                <a:solidFill>
                  <a:srgbClr val="008000"/>
                </a:solidFill>
              </a:rPr>
              <a:t>ПРИРОДНЫЕ РЕСУРСЫ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>
                <a:solidFill>
                  <a:srgbClr val="0000FF"/>
                </a:solidFill>
              </a:rPr>
              <a:t>Неисчерпаемые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800600" y="26670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>
                <a:solidFill>
                  <a:srgbClr val="FF0066"/>
                </a:solidFill>
              </a:rPr>
              <a:t>Исчерпаемые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0" y="3581400"/>
            <a:ext cx="2819400" cy="287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tx1"/>
                </a:solidFill>
              </a:rPr>
              <a:t>Солнечная энергия, энергия ветра, </a:t>
            </a:r>
            <a:r>
              <a:rPr lang="ru-RU" sz="1800" dirty="0" err="1" smtClean="0">
                <a:solidFill>
                  <a:schemeClr val="tx1"/>
                </a:solidFill>
              </a:rPr>
              <a:t>волн,морские</a:t>
            </a:r>
            <a:r>
              <a:rPr lang="ru-RU" sz="1800" dirty="0" smtClean="0">
                <a:solidFill>
                  <a:schemeClr val="tx1"/>
                </a:solidFill>
              </a:rPr>
              <a:t> приливы, атмосферный воздух, воды Мирового океана</a:t>
            </a:r>
            <a:endParaRPr lang="ru-RU" sz="18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971800" y="3733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solidFill>
                  <a:srgbClr val="CC0099"/>
                </a:solidFill>
              </a:rPr>
              <a:t>возобновляемые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943600" y="3886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solidFill>
                  <a:srgbClr val="CC0099"/>
                </a:solidFill>
              </a:rPr>
              <a:t>невозобновляемые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971800" y="4739633"/>
            <a:ext cx="3336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Животные, растения, плодородие </a:t>
            </a:r>
            <a:r>
              <a:rPr lang="ru-RU" dirty="0" smtClean="0">
                <a:solidFill>
                  <a:schemeClr val="tx1"/>
                </a:solidFill>
              </a:rPr>
              <a:t>почв, пресные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2362200" y="2286000"/>
            <a:ext cx="12954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4932363" y="2286000"/>
            <a:ext cx="12954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 flipH="1">
            <a:off x="4953000" y="3103563"/>
            <a:ext cx="685800" cy="685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6553200" y="3124200"/>
            <a:ext cx="609600" cy="6096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6248400" y="4767263"/>
            <a:ext cx="264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</a:rPr>
              <a:t>Полезные ископаемые</a:t>
            </a:r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>
            <a:off x="1371600" y="3124200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>
            <a:off x="4267200" y="4191000"/>
            <a:ext cx="0" cy="533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7315200" y="4191000"/>
            <a:ext cx="0" cy="6096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549275"/>
            <a:ext cx="8640762" cy="5759450"/>
            <a:chOff x="113" y="346"/>
            <a:chExt cx="5443" cy="3628"/>
          </a:xfrm>
        </p:grpSpPr>
        <p:sp>
          <p:nvSpPr>
            <p:cNvPr id="20483" name="AutoShape 4"/>
            <p:cNvSpPr>
              <a:spLocks noChangeArrowheads="1"/>
            </p:cNvSpPr>
            <p:nvPr/>
          </p:nvSpPr>
          <p:spPr bwMode="auto">
            <a:xfrm>
              <a:off x="385" y="346"/>
              <a:ext cx="4989" cy="545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III</a:t>
              </a:r>
              <a:r>
                <a:rPr lang="ru-RU" b="1"/>
                <a:t>. Классификация по признаку исчерпаемости.</a:t>
              </a:r>
              <a:r>
                <a:rPr lang="ru-RU"/>
                <a:t> </a:t>
              </a:r>
            </a:p>
          </p:txBody>
        </p:sp>
        <p:sp>
          <p:nvSpPr>
            <p:cNvPr id="20484" name="AutoShape 5"/>
            <p:cNvSpPr>
              <a:spLocks noChangeArrowheads="1"/>
            </p:cNvSpPr>
            <p:nvPr/>
          </p:nvSpPr>
          <p:spPr bwMode="auto">
            <a:xfrm>
              <a:off x="1746" y="1071"/>
              <a:ext cx="1860" cy="45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Исчерпаемые ресурсы</a:t>
              </a:r>
              <a:r>
                <a:rPr lang="ru-RU"/>
                <a:t> </a:t>
              </a:r>
            </a:p>
          </p:txBody>
        </p:sp>
        <p:sp>
          <p:nvSpPr>
            <p:cNvPr id="20485" name="AutoShape 6"/>
            <p:cNvSpPr>
              <a:spLocks noChangeArrowheads="1"/>
            </p:cNvSpPr>
            <p:nvPr/>
          </p:nvSpPr>
          <p:spPr bwMode="auto">
            <a:xfrm>
              <a:off x="295" y="1661"/>
              <a:ext cx="1406" cy="45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Невозобновляемые </a:t>
              </a:r>
            </a:p>
          </p:txBody>
        </p:sp>
        <p:sp>
          <p:nvSpPr>
            <p:cNvPr id="20486" name="AutoShape 7"/>
            <p:cNvSpPr>
              <a:spLocks noChangeArrowheads="1"/>
            </p:cNvSpPr>
            <p:nvPr/>
          </p:nvSpPr>
          <p:spPr bwMode="auto">
            <a:xfrm>
              <a:off x="2290" y="1661"/>
              <a:ext cx="1270" cy="45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Возобновляемые </a:t>
              </a:r>
            </a:p>
          </p:txBody>
        </p:sp>
        <p:sp>
          <p:nvSpPr>
            <p:cNvPr id="20487" name="AutoShape 8"/>
            <p:cNvSpPr>
              <a:spLocks noChangeArrowheads="1"/>
            </p:cNvSpPr>
            <p:nvPr/>
          </p:nvSpPr>
          <p:spPr bwMode="auto">
            <a:xfrm>
              <a:off x="4150" y="1661"/>
              <a:ext cx="1270" cy="45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Относительно </a:t>
              </a:r>
            </a:p>
            <a:p>
              <a:pPr algn="ctr"/>
              <a:r>
                <a:rPr lang="ru-RU"/>
                <a:t>возобновляемые </a:t>
              </a: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340" y="2432"/>
              <a:ext cx="1633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все виды </a:t>
              </a:r>
            </a:p>
            <a:p>
              <a:pPr algn="ctr"/>
              <a:r>
                <a:rPr lang="ru-RU"/>
                <a:t>минеральных ресурсов </a:t>
              </a:r>
            </a:p>
            <a:p>
              <a:pPr algn="ctr"/>
              <a:r>
                <a:rPr lang="ru-RU"/>
                <a:t>или полезные</a:t>
              </a:r>
            </a:p>
            <a:p>
              <a:pPr algn="ctr"/>
              <a:r>
                <a:rPr lang="ru-RU"/>
                <a:t> ископаемые </a:t>
              </a:r>
            </a:p>
          </p:txBody>
        </p:sp>
        <p:sp>
          <p:nvSpPr>
            <p:cNvPr id="20489" name="Rectangle 10"/>
            <p:cNvSpPr>
              <a:spLocks noChangeArrowheads="1"/>
            </p:cNvSpPr>
            <p:nvPr/>
          </p:nvSpPr>
          <p:spPr bwMode="auto">
            <a:xfrm>
              <a:off x="340" y="3249"/>
              <a:ext cx="140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Земельные ресурсы </a:t>
              </a:r>
            </a:p>
            <a:p>
              <a:pPr algn="ctr"/>
              <a:r>
                <a:rPr lang="ru-RU"/>
                <a:t>в их естественном </a:t>
              </a:r>
            </a:p>
            <a:p>
              <a:pPr algn="ctr"/>
              <a:r>
                <a:rPr lang="ru-RU"/>
                <a:t>природном виде </a:t>
              </a:r>
            </a:p>
          </p:txBody>
        </p:sp>
        <p:sp>
          <p:nvSpPr>
            <p:cNvPr id="20490" name="Rectangle 11"/>
            <p:cNvSpPr>
              <a:spLocks noChangeArrowheads="1"/>
            </p:cNvSpPr>
            <p:nvPr/>
          </p:nvSpPr>
          <p:spPr bwMode="auto">
            <a:xfrm>
              <a:off x="2290" y="2432"/>
              <a:ext cx="140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ресурсы </a:t>
              </a:r>
            </a:p>
            <a:p>
              <a:pPr algn="ctr"/>
              <a:r>
                <a:rPr lang="ru-RU"/>
                <a:t>растительного </a:t>
              </a:r>
            </a:p>
            <a:p>
              <a:pPr algn="ctr"/>
              <a:r>
                <a:rPr lang="ru-RU"/>
                <a:t>мира </a:t>
              </a:r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>
              <a:off x="2290" y="3249"/>
              <a:ext cx="140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животного мира 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>
              <a:off x="4150" y="2205"/>
              <a:ext cx="140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продуктивные </a:t>
              </a:r>
            </a:p>
            <a:p>
              <a:pPr algn="ctr"/>
              <a:r>
                <a:rPr lang="ru-RU"/>
                <a:t>пахотно-пригодные </a:t>
              </a:r>
            </a:p>
            <a:p>
              <a:pPr algn="ctr"/>
              <a:r>
                <a:rPr lang="ru-RU"/>
                <a:t>почвы 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>
              <a:off x="4150" y="2840"/>
              <a:ext cx="1406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леса с древостоями </a:t>
              </a:r>
            </a:p>
            <a:p>
              <a:pPr algn="ctr"/>
              <a:r>
                <a:rPr lang="ru-RU"/>
                <a:t>спелого возраста; 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4150" y="3430"/>
              <a:ext cx="1406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водные ресурсы</a:t>
              </a:r>
            </a:p>
            <a:p>
              <a:pPr algn="ctr"/>
              <a:r>
                <a:rPr lang="ru-RU"/>
                <a:t>в региональном </a:t>
              </a:r>
            </a:p>
            <a:p>
              <a:pPr algn="ctr"/>
              <a:r>
                <a:rPr lang="ru-RU"/>
                <a:t>аспекте </a:t>
              </a:r>
            </a:p>
          </p:txBody>
        </p:sp>
        <p:sp>
          <p:nvSpPr>
            <p:cNvPr id="20495" name="Line 16"/>
            <p:cNvSpPr>
              <a:spLocks noChangeShapeType="1"/>
            </p:cNvSpPr>
            <p:nvPr/>
          </p:nvSpPr>
          <p:spPr bwMode="auto">
            <a:xfrm>
              <a:off x="2608" y="89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17"/>
            <p:cNvSpPr>
              <a:spLocks noChangeShapeType="1"/>
            </p:cNvSpPr>
            <p:nvPr/>
          </p:nvSpPr>
          <p:spPr bwMode="auto">
            <a:xfrm flipH="1">
              <a:off x="1701" y="1525"/>
              <a:ext cx="86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>
              <a:off x="2562" y="1525"/>
              <a:ext cx="158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20"/>
            <p:cNvSpPr>
              <a:spLocks noChangeShapeType="1"/>
            </p:cNvSpPr>
            <p:nvPr/>
          </p:nvSpPr>
          <p:spPr bwMode="auto">
            <a:xfrm>
              <a:off x="2562" y="152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22"/>
            <p:cNvSpPr>
              <a:spLocks noChangeShapeType="1"/>
            </p:cNvSpPr>
            <p:nvPr/>
          </p:nvSpPr>
          <p:spPr bwMode="auto">
            <a:xfrm flipH="1">
              <a:off x="113" y="188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23"/>
            <p:cNvSpPr>
              <a:spLocks noChangeShapeType="1"/>
            </p:cNvSpPr>
            <p:nvPr/>
          </p:nvSpPr>
          <p:spPr bwMode="auto">
            <a:xfrm>
              <a:off x="113" y="1888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4"/>
            <p:cNvSpPr>
              <a:spLocks noChangeShapeType="1"/>
            </p:cNvSpPr>
            <p:nvPr/>
          </p:nvSpPr>
          <p:spPr bwMode="auto">
            <a:xfrm>
              <a:off x="113" y="279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5"/>
            <p:cNvSpPr>
              <a:spLocks noChangeShapeType="1"/>
            </p:cNvSpPr>
            <p:nvPr/>
          </p:nvSpPr>
          <p:spPr bwMode="auto">
            <a:xfrm>
              <a:off x="113" y="3566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26"/>
            <p:cNvSpPr>
              <a:spLocks noChangeShapeType="1"/>
            </p:cNvSpPr>
            <p:nvPr/>
          </p:nvSpPr>
          <p:spPr bwMode="auto">
            <a:xfrm flipH="1">
              <a:off x="2109" y="188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2109" y="1888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2109" y="275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30"/>
            <p:cNvSpPr>
              <a:spLocks noChangeShapeType="1"/>
            </p:cNvSpPr>
            <p:nvPr/>
          </p:nvSpPr>
          <p:spPr bwMode="auto">
            <a:xfrm>
              <a:off x="2109" y="356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31"/>
            <p:cNvSpPr>
              <a:spLocks noChangeShapeType="1"/>
            </p:cNvSpPr>
            <p:nvPr/>
          </p:nvSpPr>
          <p:spPr bwMode="auto">
            <a:xfrm flipH="1">
              <a:off x="3923" y="188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32"/>
            <p:cNvSpPr>
              <a:spLocks noChangeShapeType="1"/>
            </p:cNvSpPr>
            <p:nvPr/>
          </p:nvSpPr>
          <p:spPr bwMode="auto">
            <a:xfrm>
              <a:off x="3923" y="1888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33"/>
            <p:cNvSpPr>
              <a:spLocks noChangeShapeType="1"/>
            </p:cNvSpPr>
            <p:nvPr/>
          </p:nvSpPr>
          <p:spPr bwMode="auto">
            <a:xfrm>
              <a:off x="3923" y="365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34"/>
            <p:cNvSpPr>
              <a:spLocks noChangeShapeType="1"/>
            </p:cNvSpPr>
            <p:nvPr/>
          </p:nvSpPr>
          <p:spPr bwMode="auto">
            <a:xfrm>
              <a:off x="3923" y="306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Line 35"/>
            <p:cNvSpPr>
              <a:spLocks noChangeShapeType="1"/>
            </p:cNvSpPr>
            <p:nvPr/>
          </p:nvSpPr>
          <p:spPr bwMode="auto">
            <a:xfrm>
              <a:off x="3923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964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-34925" y="44450"/>
            <a:ext cx="9144000" cy="1503363"/>
          </a:xfrm>
          <a:prstGeom prst="rect">
            <a:avLst/>
          </a:prstGeom>
          <a:solidFill>
            <a:srgbClr val="FF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Clr>
                <a:srgbClr val="480048"/>
              </a:buClr>
            </a:pPr>
            <a:r>
              <a:rPr lang="ru-RU" sz="3200">
                <a:solidFill>
                  <a:srgbClr val="282B56"/>
                </a:solidFill>
              </a:rPr>
              <a:t>Исчерпаемость определяется резервами ресурсов в природе и интенсивностью их использования  человеком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95288" y="1700213"/>
            <a:ext cx="87487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282B56"/>
              </a:buClr>
              <a:buSzPct val="100000"/>
              <a:buFont typeface="Tahoma" pitchFamily="34" charset="0"/>
              <a:defRPr sz="2400" b="1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5876F6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3600">
                <a:solidFill>
                  <a:srgbClr val="282B56"/>
                </a:solidFill>
              </a:rPr>
              <a:t> </a:t>
            </a:r>
            <a:r>
              <a:rPr lang="ru-RU" sz="3600">
                <a:solidFill>
                  <a:srgbClr val="480048"/>
                </a:solidFill>
              </a:rPr>
              <a:t>Ресурсообеспеченность</a:t>
            </a:r>
            <a:r>
              <a:rPr lang="en-US"/>
              <a:t> </a:t>
            </a:r>
            <a:r>
              <a:rPr lang="ru-RU">
                <a:solidFill>
                  <a:schemeClr val="tx1"/>
                </a:solidFill>
              </a:rPr>
              <a:t>-</a:t>
            </a:r>
            <a:r>
              <a:rPr lang="ru-RU" sz="3600" b="0">
                <a:solidFill>
                  <a:srgbClr val="282B56"/>
                </a:solidFill>
              </a:rPr>
              <a:t>соотношение между величиной природных ресурсов (запасом) и размерами их использования</a:t>
            </a:r>
            <a:endParaRPr lang="en-US" sz="3600" b="0">
              <a:solidFill>
                <a:srgbClr val="282B5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5876F6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3600" b="0">
                <a:solidFill>
                  <a:srgbClr val="282B56"/>
                </a:solidFill>
              </a:rPr>
              <a:t> </a:t>
            </a:r>
            <a:r>
              <a:rPr lang="ru-RU" sz="3600" b="0">
                <a:solidFill>
                  <a:srgbClr val="282B56"/>
                </a:solidFill>
              </a:rPr>
              <a:t>Выражается в количестве лет, на которое должно хватить ресурса, либо его запасами из расчета на душу населения.</a:t>
            </a:r>
            <a:endParaRPr lang="ru-RU" sz="3200" b="0">
              <a:solidFill>
                <a:srgbClr val="282B56"/>
              </a:solidFill>
            </a:endParaRPr>
          </a:p>
          <a:p>
            <a:pPr>
              <a:spcBef>
                <a:spcPts val="800"/>
              </a:spcBef>
              <a:buClr>
                <a:srgbClr val="5876F6"/>
              </a:buClr>
              <a:buSzPct val="110000"/>
              <a:buFont typeface="Wingdings" pitchFamily="2" charset="2"/>
              <a:buNone/>
            </a:pPr>
            <a:r>
              <a:rPr lang="ru-RU" sz="3200">
                <a:solidFill>
                  <a:srgbClr val="282B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Природные ресурсы являются важной частью национального богатства страны и источником создания материальных благ и услуг.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		Природные ресурсы во многом предопределяют не только социально-экономический потенциал страны и региона и эффективность общественного производства, но и здоровье, и продолжительность жизни населения</a:t>
            </a:r>
            <a:endParaRPr lang="ru-RU" sz="2400" dirty="0"/>
          </a:p>
        </p:txBody>
      </p:sp>
      <p:pic>
        <p:nvPicPr>
          <p:cNvPr id="5" name="Picture 5" descr="fon%20lend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905788" cy="32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512511" cy="1143000"/>
          </a:xfrm>
        </p:spPr>
        <p:txBody>
          <a:bodyPr/>
          <a:lstStyle/>
          <a:p>
            <a:pPr algn="l"/>
            <a:r>
              <a:rPr lang="ru-RU" sz="4800" i="1" dirty="0" smtClean="0"/>
              <a:t>Основными</a:t>
            </a:r>
            <a:br>
              <a:rPr lang="ru-RU" sz="4800" i="1" dirty="0" smtClean="0"/>
            </a:br>
            <a:r>
              <a:rPr lang="ru-RU" sz="4800" i="1" dirty="0" smtClean="0"/>
              <a:t>компонентами </a:t>
            </a:r>
            <a:r>
              <a:rPr lang="ru-RU" sz="4800" i="1" dirty="0"/>
              <a:t>природных ресурсов являются:</a:t>
            </a:r>
            <a:r>
              <a:rPr lang="ru-RU" sz="4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i="1" dirty="0" smtClean="0"/>
              <a:t>Основными</a:t>
            </a:r>
            <a:endParaRPr lang="ru-RU" sz="40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9814" y="260648"/>
            <a:ext cx="8147248" cy="2160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		1. Водные ресурсы – водные запасы, используемые как источник водоснабжения </a:t>
            </a:r>
          </a:p>
        </p:txBody>
      </p:sp>
      <p:pic>
        <p:nvPicPr>
          <p:cNvPr id="102404" name="Picture 4" descr="33ac1c6a3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r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116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 anchor="ctr"/>
          <a:lstStyle/>
          <a:p>
            <a:pPr algn="ctr" eaLnBrk="1" hangingPunct="1"/>
            <a:r>
              <a:rPr lang="ru-RU" sz="4000" b="1" dirty="0" smtClean="0"/>
              <a:t>Водные ресурсы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188" y="1484313"/>
            <a:ext cx="8532812" cy="5373687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dirty="0" smtClean="0"/>
              <a:t>Мировой океан (94,0 %)</a:t>
            </a:r>
          </a:p>
          <a:p>
            <a:pPr algn="just" eaLnBrk="1" hangingPunct="1"/>
            <a:r>
              <a:rPr lang="ru-RU" dirty="0" smtClean="0"/>
              <a:t> Подземные воды (4,3 %)</a:t>
            </a:r>
          </a:p>
          <a:p>
            <a:pPr algn="just" eaLnBrk="1" hangingPunct="1"/>
            <a:r>
              <a:rPr lang="ru-RU" dirty="0" smtClean="0"/>
              <a:t> Ледники (1,7 %)</a:t>
            </a:r>
          </a:p>
          <a:p>
            <a:pPr algn="just" eaLnBrk="1" hangingPunct="1"/>
            <a:r>
              <a:rPr lang="ru-RU" dirty="0" smtClean="0"/>
              <a:t> Воды суши (0,03 %) </a:t>
            </a:r>
          </a:p>
          <a:p>
            <a:pPr algn="just" eaLnBrk="1" hangingPunct="1"/>
            <a:r>
              <a:rPr lang="ru-RU" dirty="0" smtClean="0"/>
              <a:t> Пары атмосферы (0,001 %)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Природная вода</a:t>
            </a:r>
            <a:r>
              <a:rPr lang="ru-RU" dirty="0" smtClean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пресная (</a:t>
            </a:r>
            <a:r>
              <a:rPr lang="en-US" dirty="0" smtClean="0"/>
              <a:t>~</a:t>
            </a:r>
            <a:r>
              <a:rPr lang="ru-RU" dirty="0" smtClean="0"/>
              <a:t>2%),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минерализованная и рассолы (</a:t>
            </a:r>
            <a:r>
              <a:rPr lang="en-US" dirty="0" smtClean="0"/>
              <a:t>~</a:t>
            </a:r>
            <a:r>
              <a:rPr lang="ru-RU" dirty="0" smtClean="0"/>
              <a:t> 98%).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981075"/>
            <a:ext cx="29845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4163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1433513"/>
          </a:xfrm>
        </p:spPr>
        <p:txBody>
          <a:bodyPr/>
          <a:lstStyle/>
          <a:p>
            <a:r>
              <a:rPr lang="ru-RU" sz="3600" b="1" smtClean="0"/>
              <a:t>Обеспеченность водными ресурсами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90563" y="1628775"/>
            <a:ext cx="8058150" cy="5040313"/>
          </a:xfrm>
        </p:spPr>
        <p:txBody>
          <a:bodyPr/>
          <a:lstStyle/>
          <a:p>
            <a:r>
              <a:rPr lang="ru-RU" dirty="0" smtClean="0"/>
              <a:t> Бразилия, Россия, США, Канада, Индонезия, Китай, Колумбия</a:t>
            </a:r>
          </a:p>
          <a:p>
            <a:r>
              <a:rPr lang="ru-RU" sz="3600" b="1" dirty="0" smtClean="0"/>
              <a:t> Трансграничный сток: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Кувейт (100%), Россия (4,3%). </a:t>
            </a:r>
          </a:p>
          <a:p>
            <a:r>
              <a:rPr lang="ru-RU" sz="2800" dirty="0" smtClean="0"/>
              <a:t>Трансграничный перенос загрязняющих веществ может значительно ухудшить качество вод участков реки, находящихся на территории других стран ниже по течению.</a:t>
            </a:r>
          </a:p>
        </p:txBody>
      </p:sp>
    </p:spTree>
    <p:extLst>
      <p:ext uri="{BB962C8B-B14F-4D97-AF65-F5344CB8AC3E}">
        <p14:creationId xmlns:p14="http://schemas.microsoft.com/office/powerpoint/2010/main" val="402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 anchor="ctr"/>
          <a:lstStyle/>
          <a:p>
            <a:pPr algn="ctr" eaLnBrk="1" hangingPunct="1"/>
            <a:r>
              <a:rPr lang="ru-RU" sz="4000" b="1" smtClean="0"/>
              <a:t>Нехватка пресной воды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484313"/>
            <a:ext cx="8532813" cy="5373687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r>
              <a:rPr lang="ru-RU" sz="3600" smtClean="0">
                <a:solidFill>
                  <a:srgbClr val="2D2DB9"/>
                </a:solidFill>
              </a:rPr>
              <a:t> </a:t>
            </a:r>
            <a:r>
              <a:rPr lang="ru-RU" sz="3600" smtClean="0">
                <a:solidFill>
                  <a:srgbClr val="191966"/>
                </a:solidFill>
              </a:rPr>
              <a:t>2,8 млрд. человек 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191966"/>
                </a:solidFill>
              </a:rPr>
              <a:t>(40% населения Земли) 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191966"/>
                </a:solidFill>
              </a:rPr>
              <a:t>испытывают нехватку воды.</a:t>
            </a:r>
          </a:p>
          <a:p>
            <a:pPr>
              <a:buFont typeface="Wingdings" pitchFamily="2" charset="2"/>
              <a:buNone/>
            </a:pPr>
            <a:endParaRPr lang="ru-RU" sz="3600" smtClean="0">
              <a:solidFill>
                <a:srgbClr val="191966"/>
              </a:solidFill>
            </a:endParaRPr>
          </a:p>
          <a:p>
            <a:r>
              <a:rPr lang="ru-RU" sz="4000" smtClean="0">
                <a:solidFill>
                  <a:srgbClr val="191966"/>
                </a:solidFill>
              </a:rPr>
              <a:t> </a:t>
            </a:r>
            <a:r>
              <a:rPr lang="ru-RU" sz="4000" b="1" smtClean="0">
                <a:solidFill>
                  <a:srgbClr val="191966"/>
                </a:solidFill>
              </a:rPr>
              <a:t>«Виртуальная» вода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191966"/>
                </a:solidFill>
              </a:rPr>
              <a:t>1 чашка кофе - 140 литров воды.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191966"/>
                </a:solidFill>
              </a:rPr>
              <a:t>1 гамбургер - 2400 литров воды. 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191966"/>
                </a:solidFill>
              </a:rPr>
              <a:t>1 кг говядины - 15 000 литров воды.</a:t>
            </a:r>
            <a:r>
              <a:rPr lang="ru-RU" sz="4000" smtClean="0"/>
              <a:t> </a:t>
            </a:r>
            <a:endParaRPr lang="ru-RU" sz="3600" smtClean="0">
              <a:solidFill>
                <a:srgbClr val="1919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191966"/>
                </a:solidFill>
              </a:rPr>
              <a:t>      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949575"/>
            <a:ext cx="2619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104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836</Words>
  <Application>Microsoft Office PowerPoint</Application>
  <PresentationFormat>Экран (4:3)</PresentationFormat>
  <Paragraphs>199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Цель:</vt:lpstr>
      <vt:lpstr>Презентация PowerPoint</vt:lpstr>
      <vt:lpstr>Презентация PowerPoint</vt:lpstr>
      <vt:lpstr>Основными компонентами природных ресурсов являются: </vt:lpstr>
      <vt:lpstr>Основными</vt:lpstr>
      <vt:lpstr>Водные ресурсы</vt:lpstr>
      <vt:lpstr>Обеспеченность водными ресурсами</vt:lpstr>
      <vt:lpstr>Нехватка пресной воды</vt:lpstr>
      <vt:lpstr>Презентация PowerPoint</vt:lpstr>
      <vt:lpstr>Мировой океан как природный ресурс</vt:lpstr>
      <vt:lpstr>Презентация PowerPoint</vt:lpstr>
      <vt:lpstr>Земельные ресурсы (земли, пригодные  для проживания, ведения хозяйственной деятельности) </vt:lpstr>
      <vt:lpstr>Презентация PowerPoint</vt:lpstr>
      <vt:lpstr>Лесные ресурсы</vt:lpstr>
      <vt:lpstr>Презентация PowerPoint</vt:lpstr>
      <vt:lpstr>Минеральные ресурсы</vt:lpstr>
      <vt:lpstr>Презентация PowerPoint</vt:lpstr>
      <vt:lpstr>Альтернативные источники энергии</vt:lpstr>
      <vt:lpstr>Презентация PowerPoint</vt:lpstr>
      <vt:lpstr>Биоресурсы</vt:lpstr>
      <vt:lpstr>Сохранение биоресурсов</vt:lpstr>
      <vt:lpstr>2. Сохранение отдельных видов</vt:lpstr>
      <vt:lpstr>Презентация PowerPoint</vt:lpstr>
      <vt:lpstr>Рекреационные ресурсы</vt:lpstr>
      <vt:lpstr>Презентация PowerPoint</vt:lpstr>
      <vt:lpstr>Презентация PowerPoint</vt:lpstr>
      <vt:lpstr>Существуют разные подходы к классификации природных ресурсов: </vt:lpstr>
      <vt:lpstr>Презентация PowerPoint</vt:lpstr>
      <vt:lpstr>Презентация PowerPoint</vt:lpstr>
      <vt:lpstr>Классификация природных ресурсов по исчерпаемости: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ТН</dc:creator>
  <cp:lastModifiedBy>Hello^_^</cp:lastModifiedBy>
  <cp:revision>14</cp:revision>
  <dcterms:created xsi:type="dcterms:W3CDTF">2017-10-02T16:12:26Z</dcterms:created>
  <dcterms:modified xsi:type="dcterms:W3CDTF">2017-10-03T07:02:49Z</dcterms:modified>
</cp:coreProperties>
</file>