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14A2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D0F8DF-530E-7AB6-DAD0-3AF66518F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CB9DAA9-1FDB-39AE-7490-33A500251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FDB93A-FD9F-2534-1756-6E510366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E36D0F-FEDC-4B87-F215-7DD68E036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2E84325-3FFA-C15A-1C64-25DF161DD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806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134A6E-56A2-6620-0470-A52C498A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4B00A9A-ED14-C7A1-A87E-10081C71F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9EFFBD0-1E29-C71F-A374-C96B9C3D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F1E09-B333-0F77-774A-EF8F7C67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41352C-5F12-CCED-154C-252165A2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716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FCF54D9-3B08-6A1F-A1B3-A707DBD9BC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3A0C1F0-B29F-DFD6-05A3-35C72D1D1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5837F3-2416-E04D-A79A-5FF998FDD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BB27C9E-BCD7-73A5-0CA2-27A5F8ACD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A5310D7-CE0E-9CB0-6DD9-34D8BDBE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185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905FE-C947-838B-7D9E-1987CD0AB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F1773CF-1598-451D-640F-0E9DABD4B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5DC884C-4ADE-60A0-3730-7D278170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11BA41-BB79-3A26-0AAA-26C3F9FAD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57BA6B-0FB3-6451-B06C-A97FA368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39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7F778A-E25A-9022-E954-EE14B0485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D79821-6A2A-A18A-3FB2-D1450228E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016ECC1-71A9-B86F-1629-EDC0C59E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65C7838-68A6-4526-DD25-DA5B5884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A35302-33B0-9FA3-96A3-F7FEF327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014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234073-E373-D97C-5E31-B97053B94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89DE5F-2E5F-CECE-0968-D0D4E4492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1E0CA21-F066-627A-0DAC-DACFB12B4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948F386-4BC6-5105-3994-E3E36C7B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5ADED9-7D20-0F0B-EFB2-6905871E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6143EE0-28E0-144D-D8F2-39F7CD3B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175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4925A1-5E46-A4A3-4419-A358F07D5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A438256-DD86-5E11-0ED1-48D760577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8D0BDC2-09A1-9739-92C9-BE0D626B3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DDC9B66-2FDB-FADF-0ABC-F13AF5F370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985A145-CE17-3ECE-CC0C-628B3C08C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676B749-B7F8-A62D-A8D2-2AFE07EA6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DC74EADE-7A1B-3C9C-3A40-E3A4C439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4476801-C289-64A8-3AB8-478D430E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30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58D19E-4CB0-0679-FCF8-8FC737D0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96C3FA5-7FE1-61A3-FF6A-4D8D570D9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9E3B685-61CA-7969-0B71-E8C2F0B3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FF81135-9C7C-60CC-D32B-4E2F181E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418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27099B3-5D50-2F7D-331E-F2E1ACF2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60C8C84-EB8A-BFE7-239C-66E41C55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05DDE3A-49E9-2C93-D2B7-C3A4FA0C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859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775AA7-9070-B1AC-0CF2-45EAD0B6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BFFBAD0-B7C8-0BE0-B7FD-0E9E2B89B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4C1A5AB-6CB0-BE82-AD0F-A443F97FB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3FB5C15-E6E1-E200-963C-C59991FA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71D2160-2FB8-BEDA-7BAD-A4E14D85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D1C508B-0710-05D5-7130-944A4B1B6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544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4F62AF-065A-E136-E7D6-F7D2440C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3F38102-45AA-777A-4774-BCEF911B8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005E344-8C8B-A4B3-ABBE-2F7BF1A36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42B2B0F-F04D-0518-0EDC-817B2BB6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A515948-70F0-C782-D885-0C7CA8641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463EBB3-B055-7870-D56C-3139D5C5F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525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B010FE-553F-E1FA-95C8-64EF90FA4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3ABF6-ABAB-6F61-EE75-A10436188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881F5B-3EA0-DD89-B550-0B7AF2E96A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87B89-B5CF-4530-8587-0594BD7E02A7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BE8D55-2DCD-805F-63FA-AD85F2964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F414C2-9680-F989-DB6C-AA238BB64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DE2F-1C42-4F1C-9E5A-D3BEB249F7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37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5163468-8B57-5153-4562-6DC034D834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29636" r="25088"/>
          <a:stretch/>
        </p:blipFill>
        <p:spPr>
          <a:xfrm>
            <a:off x="5786034" y="13145"/>
            <a:ext cx="6645162" cy="6239912"/>
          </a:xfrm>
          <a:prstGeom prst="rect">
            <a:avLst/>
          </a:prstGeom>
        </p:spPr>
      </p:pic>
      <p:sp>
        <p:nvSpPr>
          <p:cNvPr id="5" name="Арка 4">
            <a:extLst>
              <a:ext uri="{FF2B5EF4-FFF2-40B4-BE49-F238E27FC236}">
                <a16:creationId xmlns:a16="http://schemas.microsoft.com/office/drawing/2014/main" xmlns="" id="{FD5ABCAF-DBE1-5806-76DC-95AE11D4C080}"/>
              </a:ext>
            </a:extLst>
          </p:cNvPr>
          <p:cNvSpPr/>
          <p:nvPr/>
        </p:nvSpPr>
        <p:spPr>
          <a:xfrm rot="18477485">
            <a:off x="-2152382" y="5761648"/>
            <a:ext cx="4829763" cy="4829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Арка 5">
            <a:extLst>
              <a:ext uri="{FF2B5EF4-FFF2-40B4-BE49-F238E27FC236}">
                <a16:creationId xmlns:a16="http://schemas.microsoft.com/office/drawing/2014/main" xmlns="" id="{502EF054-235F-20F0-94D9-E003C578E997}"/>
              </a:ext>
            </a:extLst>
          </p:cNvPr>
          <p:cNvSpPr/>
          <p:nvPr/>
        </p:nvSpPr>
        <p:spPr>
          <a:xfrm rot="9900000">
            <a:off x="9058499" y="6227266"/>
            <a:ext cx="2473453" cy="2473453"/>
          </a:xfrm>
          <a:prstGeom prst="blockArc">
            <a:avLst>
              <a:gd name="adj1" fmla="val 19423086"/>
              <a:gd name="adj2" fmla="val 11079722"/>
              <a:gd name="adj3" fmla="val 15520"/>
            </a:avLst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2BCD745-E1A3-6AC1-C471-8D86E0070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contrast="-20000"/>
          </a:blip>
          <a:stretch>
            <a:fillRect/>
          </a:stretch>
        </p:blipFill>
        <p:spPr>
          <a:xfrm>
            <a:off x="5752219" y="-870872"/>
            <a:ext cx="1854042" cy="185349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EA7117B-B4BC-D955-7324-E720276FE78C}"/>
              </a:ext>
            </a:extLst>
          </p:cNvPr>
          <p:cNvSpPr/>
          <p:nvPr/>
        </p:nvSpPr>
        <p:spPr>
          <a:xfrm>
            <a:off x="701675" y="314036"/>
            <a:ext cx="813089" cy="218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12910BA4-949E-FF6C-DE56-6BF160692531}"/>
              </a:ext>
            </a:extLst>
          </p:cNvPr>
          <p:cNvSpPr/>
          <p:nvPr/>
        </p:nvSpPr>
        <p:spPr>
          <a:xfrm>
            <a:off x="10012101" y="7084291"/>
            <a:ext cx="566252" cy="37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FC929E86-0EB4-8259-22ED-A7A38EE14ADF}"/>
              </a:ext>
            </a:extLst>
          </p:cNvPr>
          <p:cNvSpPr/>
          <p:nvPr/>
        </p:nvSpPr>
        <p:spPr>
          <a:xfrm>
            <a:off x="1318716" y="2799937"/>
            <a:ext cx="7191657" cy="1527839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27EFCB78-ED98-3E62-7D38-EB90E374219A}"/>
              </a:ext>
            </a:extLst>
          </p:cNvPr>
          <p:cNvGrpSpPr/>
          <p:nvPr/>
        </p:nvGrpSpPr>
        <p:grpSpPr>
          <a:xfrm>
            <a:off x="1203833" y="1081383"/>
            <a:ext cx="9091392" cy="2582371"/>
            <a:chOff x="920709" y="2234968"/>
            <a:chExt cx="8532371" cy="2423584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xmlns="" id="{B9B8CEE4-43BA-005F-3FCA-9CC0937775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/>
            <a:srcRect l="82864"/>
            <a:stretch/>
          </p:blipFill>
          <p:spPr>
            <a:xfrm>
              <a:off x="8011434" y="2234968"/>
              <a:ext cx="1441646" cy="2423584"/>
            </a:xfrm>
            <a:prstGeom prst="rect">
              <a:avLst/>
            </a:prstGeom>
          </p:spPr>
        </p:pic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xmlns="" id="{EAB7E781-582F-9921-88FA-EDEFB8238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20709" y="2629589"/>
              <a:ext cx="6976492" cy="1295192"/>
            </a:xfrm>
            <a:prstGeom prst="rect">
              <a:avLst/>
            </a:prstGeom>
          </p:spPr>
        </p:pic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204E400-922D-A750-27CC-BE00A6D17A28}"/>
              </a:ext>
            </a:extLst>
          </p:cNvPr>
          <p:cNvSpPr/>
          <p:nvPr/>
        </p:nvSpPr>
        <p:spPr>
          <a:xfrm>
            <a:off x="1444123" y="3049394"/>
            <a:ext cx="6968884" cy="94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defRPr/>
            </a:pPr>
            <a:r>
              <a:rPr lang="ru-RU" sz="2700" b="1" noProof="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Грантовая поддержка молодых и социальных предпринимателей 2023 г.</a:t>
            </a:r>
            <a:endParaRPr kumimoji="0" lang="ru-RU" sz="2700" b="0" i="0" u="none" strike="noStrike" kern="1200" cap="none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0F9984AD-518D-484E-6F6C-535C8E1B8D64}"/>
              </a:ext>
            </a:extLst>
          </p:cNvPr>
          <p:cNvSpPr/>
          <p:nvPr/>
        </p:nvSpPr>
        <p:spPr>
          <a:xfrm>
            <a:off x="8932403" y="256939"/>
            <a:ext cx="1534076" cy="525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373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: загнутый угол 14">
            <a:extLst>
              <a:ext uri="{FF2B5EF4-FFF2-40B4-BE49-F238E27FC236}">
                <a16:creationId xmlns:a16="http://schemas.microsoft.com/office/drawing/2014/main" xmlns="" id="{F1506935-E1F2-6FFE-FBAB-058FD170AC27}"/>
              </a:ext>
            </a:extLst>
          </p:cNvPr>
          <p:cNvSpPr/>
          <p:nvPr/>
        </p:nvSpPr>
        <p:spPr>
          <a:xfrm>
            <a:off x="496348" y="1304459"/>
            <a:ext cx="11199303" cy="4984813"/>
          </a:xfrm>
          <a:prstGeom prst="foldedCorner">
            <a:avLst/>
          </a:prstGeom>
          <a:solidFill>
            <a:srgbClr val="E5C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AED0CC-AF6C-9CD4-21FE-24D2303F58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9706" b="19076"/>
          <a:stretch/>
        </p:blipFill>
        <p:spPr>
          <a:xfrm>
            <a:off x="8778558" y="3245813"/>
            <a:ext cx="3413442" cy="344021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54B7AEA-C485-CACC-E6B6-F9B4FBD0DC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-1372" t="35747" r="12902" b="1"/>
          <a:stretch/>
        </p:blipFill>
        <p:spPr>
          <a:xfrm rot="5400000">
            <a:off x="6288000" y="958591"/>
            <a:ext cx="6841035" cy="49669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CA29085-4DAF-F7BF-5D4E-DAE98C30597E}"/>
              </a:ext>
            </a:extLst>
          </p:cNvPr>
          <p:cNvSpPr txBox="1"/>
          <p:nvPr/>
        </p:nvSpPr>
        <p:spPr>
          <a:xfrm>
            <a:off x="1383821" y="1658693"/>
            <a:ext cx="7394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получателей грантовой поддержки молодых и социальных предпринимателей в 2023 году составит около 190</a:t>
            </a:r>
            <a:endParaRPr lang="ru-RU" sz="1600" dirty="0">
              <a:solidFill>
                <a:srgbClr val="562212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33DBB462-80FF-25C0-7BCB-17B4C0018409}"/>
              </a:ext>
            </a:extLst>
          </p:cNvPr>
          <p:cNvSpPr txBox="1">
            <a:spLocks/>
          </p:cNvSpPr>
          <p:nvPr/>
        </p:nvSpPr>
        <p:spPr>
          <a:xfrm>
            <a:off x="739169" y="243590"/>
            <a:ext cx="9317184" cy="12690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Общая информация</a:t>
            </a:r>
            <a:r>
              <a:rPr lang="ru-RU" sz="36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/>
            </a:r>
            <a:br>
              <a:rPr lang="ru-RU" sz="36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</a:br>
            <a:endParaRPr lang="ru-RU" sz="36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442EF64-2BA7-2901-7B7A-888DEC3C7F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contrast="-20000"/>
          </a:blip>
          <a:stretch>
            <a:fillRect/>
          </a:stretch>
        </p:blipFill>
        <p:spPr>
          <a:xfrm>
            <a:off x="763398" y="1739782"/>
            <a:ext cx="422724" cy="42259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CCBF645C-E840-379B-BCF9-85421305DE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1406" y="1738132"/>
            <a:ext cx="364407" cy="28609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7F54E67-B54F-613A-F877-1AD05D578AA1}"/>
              </a:ext>
            </a:extLst>
          </p:cNvPr>
          <p:cNvSpPr txBox="1"/>
          <p:nvPr/>
        </p:nvSpPr>
        <p:spPr>
          <a:xfrm>
            <a:off x="1358791" y="3028890"/>
            <a:ext cx="75168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Воспользоваться программой могут: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лица до 25 лет включительно, которые зарегистрировали ИП или являются учредителями ООО/АО с долей участия не менее 50% по категории молодые предприниматели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субъекты МСП, сведения о которых, как о социальном предприятии внесены в единый реестр субъектов МСП, по категории социальное предприятие</a:t>
            </a:r>
            <a:endParaRPr lang="ru-RU" sz="1600" dirty="0">
              <a:solidFill>
                <a:srgbClr val="562212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9972CF4F-C454-A2CE-CD54-74BEE889D2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contrast="-20000"/>
          </a:blip>
          <a:stretch>
            <a:fillRect/>
          </a:stretch>
        </p:blipFill>
        <p:spPr>
          <a:xfrm>
            <a:off x="756407" y="3133754"/>
            <a:ext cx="422724" cy="42259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3360B005-4928-0F9D-05D9-5E5AAD9D94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4415" y="3132104"/>
            <a:ext cx="364407" cy="28609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9215094-EF0A-6BB1-78A3-7773DD5048B3}"/>
              </a:ext>
            </a:extLst>
          </p:cNvPr>
          <p:cNvSpPr txBox="1"/>
          <p:nvPr/>
        </p:nvSpPr>
        <p:spPr>
          <a:xfrm>
            <a:off x="1383821" y="4921681"/>
            <a:ext cx="73947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участникам программы: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Прохождение обучения по программе, аккредитованной министерством экономического развития на площадке центра «Мой бизнес»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Обеспечивание софинансирования не менее 25% от суммы проекта </a:t>
            </a:r>
            <a:endParaRPr lang="ru-RU" sz="1600" dirty="0">
              <a:solidFill>
                <a:srgbClr val="562212"/>
              </a:solidFill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8E8B9A50-D3DA-8184-AE6A-4B0CAA6A7B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contrast="-20000"/>
          </a:blip>
          <a:stretch>
            <a:fillRect/>
          </a:stretch>
        </p:blipFill>
        <p:spPr>
          <a:xfrm>
            <a:off x="761529" y="4993266"/>
            <a:ext cx="422724" cy="422599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DCA0F306-A255-2522-920B-65EC18B020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6215" y="4968002"/>
            <a:ext cx="364407" cy="28609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2FA21E1-DF38-6D46-8CA3-690453528190}"/>
              </a:ext>
            </a:extLst>
          </p:cNvPr>
          <p:cNvSpPr txBox="1"/>
          <p:nvPr/>
        </p:nvSpPr>
        <p:spPr>
          <a:xfrm>
            <a:off x="1383821" y="2456990"/>
            <a:ext cx="9990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Максимальная сумма гранта – 500 000 рублей</a:t>
            </a:r>
            <a:endParaRPr lang="ru-RU" sz="1600" dirty="0">
              <a:solidFill>
                <a:srgbClr val="562212"/>
              </a:solidFill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438EC880-3FC1-8EA8-E155-DEFA02474A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contrast="-20000"/>
          </a:blip>
          <a:stretch>
            <a:fillRect/>
          </a:stretch>
        </p:blipFill>
        <p:spPr>
          <a:xfrm>
            <a:off x="764796" y="2546524"/>
            <a:ext cx="422724" cy="422599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04A8ED7D-EC21-0AB7-AC12-A596BBF24CE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804" y="2544874"/>
            <a:ext cx="364407" cy="28609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61131AE-54A1-B0EC-79E4-A772DE4A3543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635176" y="3936830"/>
            <a:ext cx="1588072" cy="15765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A141884-8BE6-4AC3-1173-0E4FF612061F}"/>
              </a:ext>
            </a:extLst>
          </p:cNvPr>
          <p:cNvSpPr txBox="1"/>
          <p:nvPr/>
        </p:nvSpPr>
        <p:spPr>
          <a:xfrm>
            <a:off x="9738132" y="3360477"/>
            <a:ext cx="141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ПОДРОБНЕЕ</a:t>
            </a:r>
          </a:p>
        </p:txBody>
      </p:sp>
    </p:spTree>
    <p:extLst>
      <p:ext uri="{BB962C8B-B14F-4D97-AF65-F5344CB8AC3E}">
        <p14:creationId xmlns:p14="http://schemas.microsoft.com/office/powerpoint/2010/main" xmlns="" val="153073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: загнутый угол 14">
            <a:extLst>
              <a:ext uri="{FF2B5EF4-FFF2-40B4-BE49-F238E27FC236}">
                <a16:creationId xmlns:a16="http://schemas.microsoft.com/office/drawing/2014/main" xmlns="" id="{F1506935-E1F2-6FFE-FBAB-058FD170AC27}"/>
              </a:ext>
            </a:extLst>
          </p:cNvPr>
          <p:cNvSpPr/>
          <p:nvPr/>
        </p:nvSpPr>
        <p:spPr>
          <a:xfrm>
            <a:off x="496348" y="1304459"/>
            <a:ext cx="11199303" cy="4984813"/>
          </a:xfrm>
          <a:prstGeom prst="foldedCorner">
            <a:avLst/>
          </a:prstGeom>
          <a:solidFill>
            <a:srgbClr val="E5C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AED0CC-AF6C-9CD4-21FE-24D2303F58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9706" b="19076"/>
          <a:stretch/>
        </p:blipFill>
        <p:spPr>
          <a:xfrm>
            <a:off x="8778558" y="3245813"/>
            <a:ext cx="3413442" cy="344021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54B7AEA-C485-CACC-E6B6-F9B4FBD0DC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-1372" t="35747" r="12902" b="1"/>
          <a:stretch/>
        </p:blipFill>
        <p:spPr>
          <a:xfrm rot="5400000">
            <a:off x="6288000" y="958591"/>
            <a:ext cx="6841035" cy="496696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33DBB462-80FF-25C0-7BCB-17B4C0018409}"/>
              </a:ext>
            </a:extLst>
          </p:cNvPr>
          <p:cNvSpPr txBox="1">
            <a:spLocks/>
          </p:cNvSpPr>
          <p:nvPr/>
        </p:nvSpPr>
        <p:spPr>
          <a:xfrm>
            <a:off x="739169" y="243590"/>
            <a:ext cx="9317184" cy="12690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Основные этапы программы</a:t>
            </a:r>
            <a:r>
              <a:rPr lang="ru-RU" sz="36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/>
            </a:r>
            <a:br>
              <a:rPr lang="ru-RU" sz="36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</a:br>
            <a:endParaRPr lang="ru-RU" sz="36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9C1D6E5-C48E-CB9E-871A-79B007246B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13" y="1381201"/>
            <a:ext cx="9523059" cy="48313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60B9566-D1D9-0B8A-5210-551A2D519B0D}"/>
              </a:ext>
            </a:extLst>
          </p:cNvPr>
          <p:cNvSpPr txBox="1"/>
          <p:nvPr/>
        </p:nvSpPr>
        <p:spPr>
          <a:xfrm>
            <a:off x="1711353" y="2829100"/>
            <a:ext cx="12331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январь-июнь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0DDD2A3-1552-2CDC-0DFF-A1949E0B5028}"/>
              </a:ext>
            </a:extLst>
          </p:cNvPr>
          <p:cNvSpPr txBox="1"/>
          <p:nvPr/>
        </p:nvSpPr>
        <p:spPr>
          <a:xfrm>
            <a:off x="3296873" y="4273404"/>
            <a:ext cx="1318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февраль-июнь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1BCE6B4-283C-BEB0-EBF9-17C1D1003ED6}"/>
              </a:ext>
            </a:extLst>
          </p:cNvPr>
          <p:cNvSpPr txBox="1"/>
          <p:nvPr/>
        </p:nvSpPr>
        <p:spPr>
          <a:xfrm>
            <a:off x="5303663" y="2827617"/>
            <a:ext cx="60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июль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844DCF5-EAC6-DBA1-E459-9D705D5DA464}"/>
              </a:ext>
            </a:extLst>
          </p:cNvPr>
          <p:cNvSpPr txBox="1"/>
          <p:nvPr/>
        </p:nvSpPr>
        <p:spPr>
          <a:xfrm>
            <a:off x="6931583" y="4273404"/>
            <a:ext cx="710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август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AFC05B6-B1A8-A154-EA84-0B6916748E55}"/>
              </a:ext>
            </a:extLst>
          </p:cNvPr>
          <p:cNvSpPr txBox="1"/>
          <p:nvPr/>
        </p:nvSpPr>
        <p:spPr>
          <a:xfrm>
            <a:off x="8462742" y="2841197"/>
            <a:ext cx="967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сентябрь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8029E12-BCB5-1937-B104-30E3639898CB}"/>
              </a:ext>
            </a:extLst>
          </p:cNvPr>
          <p:cNvSpPr txBox="1"/>
          <p:nvPr/>
        </p:nvSpPr>
        <p:spPr>
          <a:xfrm>
            <a:off x="1652629" y="3631752"/>
            <a:ext cx="1350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информирование участников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80E1F6B-6B5A-C74B-4864-5C9246FABD17}"/>
              </a:ext>
            </a:extLst>
          </p:cNvPr>
          <p:cNvSpPr txBox="1"/>
          <p:nvPr/>
        </p:nvSpPr>
        <p:spPr>
          <a:xfrm>
            <a:off x="3415844" y="4901633"/>
            <a:ext cx="1013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обучение участников конкурсного трека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075BAC1-D0E1-1A16-6AD0-213A44986F9B}"/>
              </a:ext>
            </a:extLst>
          </p:cNvPr>
          <p:cNvSpPr txBox="1"/>
          <p:nvPr/>
        </p:nvSpPr>
        <p:spPr>
          <a:xfrm>
            <a:off x="5244023" y="3631752"/>
            <a:ext cx="737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подача </a:t>
            </a:r>
          </a:p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заявки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929588C-2057-7AF3-6FCA-5DE198449584}"/>
              </a:ext>
            </a:extLst>
          </p:cNvPr>
          <p:cNvSpPr txBox="1"/>
          <p:nvPr/>
        </p:nvSpPr>
        <p:spPr>
          <a:xfrm>
            <a:off x="6705079" y="4883042"/>
            <a:ext cx="1172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рассмотрение проектов конкурсной комиссией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4FA001E-D172-542E-DE3F-7E8D312DAB8D}"/>
              </a:ext>
            </a:extLst>
          </p:cNvPr>
          <p:cNvSpPr txBox="1"/>
          <p:nvPr/>
        </p:nvSpPr>
        <p:spPr>
          <a:xfrm>
            <a:off x="8420593" y="3472290"/>
            <a:ext cx="1031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подписание соглашений</a:t>
            </a:r>
          </a:p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и выдача </a:t>
            </a:r>
          </a:p>
          <a:p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грантов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820405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AED0CC-AF6C-9CD4-21FE-24D2303F58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9706" b="19076"/>
          <a:stretch/>
        </p:blipFill>
        <p:spPr>
          <a:xfrm>
            <a:off x="8778558" y="3245813"/>
            <a:ext cx="3413442" cy="344021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54B7AEA-C485-CACC-E6B6-F9B4FBD0DC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-1372" t="35747" r="12902" b="1"/>
          <a:stretch/>
        </p:blipFill>
        <p:spPr>
          <a:xfrm rot="5400000">
            <a:off x="6288000" y="958591"/>
            <a:ext cx="6841035" cy="496696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073D45-D83A-0259-2BD5-C98C361EAD33}"/>
              </a:ext>
            </a:extLst>
          </p:cNvPr>
          <p:cNvSpPr txBox="1">
            <a:spLocks/>
          </p:cNvSpPr>
          <p:nvPr/>
        </p:nvSpPr>
        <p:spPr>
          <a:xfrm>
            <a:off x="731325" y="351960"/>
            <a:ext cx="8039390" cy="83598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Форматы взаимодействия и информирования</a:t>
            </a:r>
            <a:endParaRPr lang="ru-RU" sz="36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320AC886-79C7-A71D-50B8-619E9194401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25731" b="28155"/>
          <a:stretch/>
        </p:blipFill>
        <p:spPr>
          <a:xfrm rot="10800000">
            <a:off x="9188138" y="21556"/>
            <a:ext cx="3051896" cy="2553864"/>
          </a:xfrm>
          <a:prstGeom prst="rect">
            <a:avLst/>
          </a:prstGeom>
        </p:spPr>
      </p:pic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706B935C-9EB9-1B45-7C6D-D23475CE4468}"/>
              </a:ext>
            </a:extLst>
          </p:cNvPr>
          <p:cNvSpPr/>
          <p:nvPr/>
        </p:nvSpPr>
        <p:spPr>
          <a:xfrm>
            <a:off x="446099" y="1929822"/>
            <a:ext cx="8907625" cy="3612378"/>
          </a:xfrm>
          <a:prstGeom prst="rect">
            <a:avLst/>
          </a:prstGeom>
          <a:solidFill>
            <a:srgbClr val="ECD9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89B88E0E-DFD8-899D-D9FF-D4013522B1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1910" y="454725"/>
            <a:ext cx="3436472" cy="605131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B91D4B15-A7F3-8CFF-38F5-D3ECB5AD12DC}"/>
              </a:ext>
            </a:extLst>
          </p:cNvPr>
          <p:cNvSpPr txBox="1"/>
          <p:nvPr/>
        </p:nvSpPr>
        <p:spPr>
          <a:xfrm>
            <a:off x="1263182" y="2094403"/>
            <a:ext cx="762819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Встречи со студенческими активами ВУЗов и </a:t>
            </a:r>
            <a:r>
              <a:rPr lang="ru-RU" sz="16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СУЗов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ткрытые уроки с предпринимателями на площадке учебных заведений</a:t>
            </a:r>
            <a:endParaRPr lang="en-US" sz="16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Мастер-класс в формате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Дня открытых дверей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 Мой бизнес</a:t>
            </a:r>
          </a:p>
          <a:p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программа «Азбука предпринимателя»</a:t>
            </a:r>
          </a:p>
          <a:p>
            <a:endParaRPr lang="ru-RU" sz="16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Распространение рекламно-информационной печатной продукции</a:t>
            </a:r>
          </a:p>
          <a:p>
            <a:endParaRPr lang="ru-RU" sz="16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Размещение рекламно-информационных публикаций на интернет-ресурсах</a:t>
            </a: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CDC05378-9570-E626-2D92-125A4CF7C4E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194" y="2169071"/>
            <a:ext cx="341776" cy="268324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B90D75-370F-5FB6-BD96-2A762198EA8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37963">
            <a:off x="752064" y="2608144"/>
            <a:ext cx="341776" cy="268324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xmlns="" id="{CE278C72-2996-41DD-8B78-C988EC266C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405" y="3108649"/>
            <a:ext cx="341776" cy="268324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xmlns="" id="{6EFB875D-73F8-4F90-4433-6AD84025AA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064" y="3601849"/>
            <a:ext cx="341776" cy="268324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51F24800-CA99-2E1C-ED8A-F6C7A98325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6378" y="4058086"/>
            <a:ext cx="341776" cy="2683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ACE6A54-1E68-CF5D-FAA7-7090696922E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6378" y="4504668"/>
            <a:ext cx="341776" cy="26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052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56C7630-0183-39D4-7F27-7A910281A1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lum contrast="-20000"/>
          </a:blip>
          <a:srcRect b="53847"/>
          <a:stretch/>
        </p:blipFill>
        <p:spPr>
          <a:xfrm rot="10800000">
            <a:off x="-20267" y="-21366"/>
            <a:ext cx="3526865" cy="162727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9D282571-518C-79E2-1F1A-CF771CFD31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99802" y="-35056"/>
            <a:ext cx="1713029" cy="1705024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D945BC4E-D142-F342-E03E-62D9D13E9C33}"/>
              </a:ext>
            </a:extLst>
          </p:cNvPr>
          <p:cNvSpPr txBox="1">
            <a:spLocks/>
          </p:cNvSpPr>
          <p:nvPr/>
        </p:nvSpPr>
        <p:spPr>
          <a:xfrm>
            <a:off x="651270" y="1816462"/>
            <a:ext cx="10756507" cy="709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Координатор проекта ГАУ ВО </a:t>
            </a:r>
            <a:r>
              <a:rPr lang="en-US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“</a:t>
            </a:r>
            <a:r>
              <a:rPr lang="ru-RU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Мой бизнес</a:t>
            </a:r>
            <a:r>
              <a:rPr lang="en-US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”</a:t>
            </a:r>
            <a:endParaRPr lang="ru-RU" sz="20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  <a:p>
            <a:endParaRPr lang="ru-RU" sz="1000" dirty="0">
              <a:solidFill>
                <a:srgbClr val="562212"/>
              </a:solidFill>
              <a:latin typeface="Arial Black" panose="020B0A04020102020204" pitchFamily="34" charset="0"/>
              <a:ea typeface="Roboto Black" panose="02000000000000000000" pitchFamily="2" charset="0"/>
              <a:cs typeface="+mn-cs"/>
            </a:endParaRPr>
          </a:p>
          <a:p>
            <a:r>
              <a:rPr lang="ru-RU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 </a:t>
            </a:r>
            <a:r>
              <a:rPr lang="ru-RU" sz="22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Буренко Николай Дмитриевич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9A2E2831-D229-ACD4-4184-86BCF116963B}"/>
              </a:ext>
            </a:extLst>
          </p:cNvPr>
          <p:cNvCxnSpPr>
            <a:cxnSpLocks/>
          </p:cNvCxnSpPr>
          <p:nvPr/>
        </p:nvCxnSpPr>
        <p:spPr>
          <a:xfrm flipV="1">
            <a:off x="3690206" y="3955529"/>
            <a:ext cx="0" cy="142698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1A45FD2-FAE7-3D97-D80F-CD39B58CB302}"/>
              </a:ext>
            </a:extLst>
          </p:cNvPr>
          <p:cNvSpPr txBox="1"/>
          <p:nvPr/>
        </p:nvSpPr>
        <p:spPr>
          <a:xfrm>
            <a:off x="4081552" y="3781584"/>
            <a:ext cx="3470622" cy="2092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тренинги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мастер-классы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 программы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открытые уроки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бизнес-завтраки</a:t>
            </a:r>
          </a:p>
          <a:p>
            <a:pPr marL="171450" indent="-1714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ru-RU" sz="11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ru-RU" sz="11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ru-RU" sz="11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60057CB-A391-0A6A-5775-E424B7E0B76F}"/>
              </a:ext>
            </a:extLst>
          </p:cNvPr>
          <p:cNvSpPr txBox="1"/>
          <p:nvPr/>
        </p:nvSpPr>
        <p:spPr>
          <a:xfrm>
            <a:off x="3895231" y="2515911"/>
            <a:ext cx="42685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rgbClr val="ED5338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Тел. 8-961-665-55-66</a:t>
            </a:r>
          </a:p>
          <a:p>
            <a:pPr algn="ctr"/>
            <a:r>
              <a:rPr lang="en-US" sz="2200" dirty="0">
                <a:solidFill>
                  <a:srgbClr val="ED5338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N_Burenko@volganet.ru</a:t>
            </a:r>
            <a:endParaRPr lang="ru-RU" sz="2200" dirty="0"/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xmlns="" id="{657854B5-AFD9-B335-FC41-7F48102ECFD1}"/>
              </a:ext>
            </a:extLst>
          </p:cNvPr>
          <p:cNvSpPr txBox="1">
            <a:spLocks/>
          </p:cNvSpPr>
          <p:nvPr/>
        </p:nvSpPr>
        <p:spPr>
          <a:xfrm>
            <a:off x="651270" y="3629981"/>
            <a:ext cx="10826318" cy="709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Просим назначить координатора проекта и</a:t>
            </a:r>
          </a:p>
          <a:p>
            <a:r>
              <a:rPr lang="ru-RU" sz="2000" dirty="0">
                <a:solidFill>
                  <a:srgbClr val="562212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направить контактную информацию до 23.01.2023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13984D7-0664-57EE-706F-DA33DA4EC80E}"/>
              </a:ext>
            </a:extLst>
          </p:cNvPr>
          <p:cNvSpPr txBox="1"/>
          <p:nvPr/>
        </p:nvSpPr>
        <p:spPr>
          <a:xfrm>
            <a:off x="1880139" y="4984085"/>
            <a:ext cx="2100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Фамилию</a:t>
            </a:r>
          </a:p>
          <a:p>
            <a:r>
              <a:rPr lang="ru-RU" dirty="0"/>
              <a:t>Имя </a:t>
            </a:r>
          </a:p>
          <a:p>
            <a:r>
              <a:rPr lang="ru-RU" dirty="0"/>
              <a:t>Отчество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F8473F1-C332-5A69-E547-1405FB2021B6}"/>
              </a:ext>
            </a:extLst>
          </p:cNvPr>
          <p:cNvSpPr txBox="1"/>
          <p:nvPr/>
        </p:nvSpPr>
        <p:spPr>
          <a:xfrm>
            <a:off x="5345800" y="4962726"/>
            <a:ext cx="2100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Телефон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9C7CEE3-5CA6-0905-AF01-C387D0667927}"/>
              </a:ext>
            </a:extLst>
          </p:cNvPr>
          <p:cNvSpPr txBox="1"/>
          <p:nvPr/>
        </p:nvSpPr>
        <p:spPr>
          <a:xfrm>
            <a:off x="8651018" y="5005669"/>
            <a:ext cx="2100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E-mail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57753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188</Words>
  <Application>Microsoft Office PowerPoint</Application>
  <PresentationFormat>Произвольный</PresentationFormat>
  <Paragraphs>58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бизнес Мой</dc:creator>
  <cp:lastModifiedBy>AV_Smirnova</cp:lastModifiedBy>
  <cp:revision>8</cp:revision>
  <dcterms:created xsi:type="dcterms:W3CDTF">2023-01-17T12:32:50Z</dcterms:created>
  <dcterms:modified xsi:type="dcterms:W3CDTF">2023-01-24T13:34:09Z</dcterms:modified>
</cp:coreProperties>
</file>