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24"/>
  </p:notesMasterIdLst>
  <p:handoutMasterIdLst>
    <p:handoutMasterId r:id="rId25"/>
  </p:handoutMasterIdLst>
  <p:sldIdLst>
    <p:sldId id="267" r:id="rId2"/>
    <p:sldId id="311" r:id="rId3"/>
    <p:sldId id="324" r:id="rId4"/>
    <p:sldId id="313" r:id="rId5"/>
    <p:sldId id="325" r:id="rId6"/>
    <p:sldId id="326" r:id="rId7"/>
    <p:sldId id="327" r:id="rId8"/>
    <p:sldId id="316" r:id="rId9"/>
    <p:sldId id="317" r:id="rId10"/>
    <p:sldId id="318" r:id="rId11"/>
    <p:sldId id="319" r:id="rId12"/>
    <p:sldId id="320" r:id="rId13"/>
    <p:sldId id="301" r:id="rId14"/>
    <p:sldId id="292" r:id="rId15"/>
    <p:sldId id="293" r:id="rId16"/>
    <p:sldId id="302" r:id="rId17"/>
    <p:sldId id="328" r:id="rId18"/>
    <p:sldId id="329" r:id="rId19"/>
    <p:sldId id="294" r:id="rId20"/>
    <p:sldId id="300" r:id="rId21"/>
    <p:sldId id="295" r:id="rId22"/>
    <p:sldId id="268" r:id="rId23"/>
  </p:sldIdLst>
  <p:sldSz cx="9906000" cy="6858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D27"/>
    <a:srgbClr val="FED208"/>
    <a:srgbClr val="EDF21A"/>
    <a:srgbClr val="F6D106"/>
    <a:srgbClr val="FA9D10"/>
    <a:srgbClr val="C20937"/>
    <a:srgbClr val="F6D7A2"/>
    <a:srgbClr val="EF6B01"/>
    <a:srgbClr val="3D464A"/>
    <a:srgbClr val="6B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464" autoAdjust="0"/>
    <p:restoredTop sz="94696" autoAdjust="0"/>
  </p:normalViewPr>
  <p:slideViewPr>
    <p:cSldViewPr>
      <p:cViewPr varScale="1">
        <p:scale>
          <a:sx n="109" d="100"/>
          <a:sy n="109" d="100"/>
        </p:scale>
        <p:origin x="948" y="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5AF14C-3DD1-46C5-A2B1-CFB71E6663A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35BC42-8FDE-47BF-8374-9254BE083046}">
      <dgm:prSet custT="1"/>
      <dgm:spPr/>
      <dgm:t>
        <a:bodyPr/>
        <a:lstStyle/>
        <a:p>
          <a:pPr rtl="0"/>
          <a:r>
            <a:rPr lang="ru-RU" sz="1400" b="1" u="sng" dirty="0" smtClean="0">
              <a:latin typeface="Arial" panose="020B0604020202020204" pitchFamily="34" charset="0"/>
              <a:cs typeface="Arial" panose="020B0604020202020204" pitchFamily="34" charset="0"/>
            </a:rPr>
            <a:t>Бригадами бурения боковых стволов было пробурено</a:t>
          </a:r>
          <a:r>
            <a:rPr lang="ru-RU" sz="1400" u="sng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u="sng" dirty="0" smtClean="0">
              <a:latin typeface="Arial" panose="020B0604020202020204" pitchFamily="34" charset="0"/>
              <a:cs typeface="Arial" panose="020B0604020202020204" pitchFamily="34" charset="0"/>
            </a:rPr>
            <a:t>28</a:t>
          </a:r>
          <a:r>
            <a:rPr lang="ru-RU" sz="1400" b="1" u="sng" dirty="0" smtClean="0">
              <a:latin typeface="Arial" panose="020B0604020202020204" pitchFamily="34" charset="0"/>
              <a:cs typeface="Arial" panose="020B0604020202020204" pitchFamily="34" charset="0"/>
            </a:rPr>
            <a:t> скважин</a:t>
          </a: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7E944E-4344-4FC9-B671-E496E545CD2E}" type="parTrans" cxnId="{EDF2D6B0-C13A-4077-B469-9D1CB6D938AD}">
      <dgm:prSet/>
      <dgm:spPr/>
      <dgm:t>
        <a:bodyPr/>
        <a:lstStyle/>
        <a:p>
          <a:endParaRPr lang="ru-RU"/>
        </a:p>
      </dgm:t>
    </dgm:pt>
    <dgm:pt modelId="{8D8E012B-E3E4-483C-9E5F-5DB6DB1AF6DE}" type="sibTrans" cxnId="{EDF2D6B0-C13A-4077-B469-9D1CB6D938AD}">
      <dgm:prSet/>
      <dgm:spPr/>
      <dgm:t>
        <a:bodyPr/>
        <a:lstStyle/>
        <a:p>
          <a:endParaRPr lang="ru-RU"/>
        </a:p>
      </dgm:t>
    </dgm:pt>
    <dgm:pt modelId="{C5AD0697-8360-4D5A-9A51-05D751644049}">
      <dgm:prSet custT="1"/>
      <dgm:spPr/>
      <dgm:t>
        <a:bodyPr/>
        <a:lstStyle/>
        <a:p>
          <a:pPr rtl="0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26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 – наклонно-направленные; 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7BE3B2-7D3B-4A7E-9327-E297FE6AE52A}" type="parTrans" cxnId="{5312F0F0-385C-4095-A239-3B3D262B7782}">
      <dgm:prSet/>
      <dgm:spPr/>
      <dgm:t>
        <a:bodyPr/>
        <a:lstStyle/>
        <a:p>
          <a:endParaRPr lang="ru-RU"/>
        </a:p>
      </dgm:t>
    </dgm:pt>
    <dgm:pt modelId="{7013833A-2D60-4F75-BBEA-BCD425E9E536}" type="sibTrans" cxnId="{5312F0F0-385C-4095-A239-3B3D262B7782}">
      <dgm:prSet/>
      <dgm:spPr/>
      <dgm:t>
        <a:bodyPr/>
        <a:lstStyle/>
        <a:p>
          <a:endParaRPr lang="ru-RU"/>
        </a:p>
      </dgm:t>
    </dgm:pt>
    <dgm:pt modelId="{16E2DD50-095C-47DA-BE41-65626250996F}">
      <dgm:prSet custT="1"/>
      <dgm:spPr/>
      <dgm:t>
        <a:bodyPr/>
        <a:lstStyle/>
        <a:p>
          <a:pPr rtl="0"/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2  - с горизонтальным окончанием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54AAA3-3FA7-4AC7-B3B2-3401FF377B47}" type="parTrans" cxnId="{6CA871FA-A541-49F1-873F-09884692673F}">
      <dgm:prSet/>
      <dgm:spPr/>
      <dgm:t>
        <a:bodyPr/>
        <a:lstStyle/>
        <a:p>
          <a:endParaRPr lang="ru-RU"/>
        </a:p>
      </dgm:t>
    </dgm:pt>
    <dgm:pt modelId="{4609F849-0339-44BC-A6D9-56BF4B7CA22D}" type="sibTrans" cxnId="{6CA871FA-A541-49F1-873F-09884692673F}">
      <dgm:prSet/>
      <dgm:spPr/>
      <dgm:t>
        <a:bodyPr/>
        <a:lstStyle/>
        <a:p>
          <a:endParaRPr lang="ru-RU"/>
        </a:p>
      </dgm:t>
    </dgm:pt>
    <dgm:pt modelId="{864EBC28-E8A1-4889-81FC-34F8364E8062}">
      <dgm:prSet custT="1"/>
      <dgm:spPr/>
      <dgm:t>
        <a:bodyPr/>
        <a:lstStyle/>
        <a:p>
          <a:pPr rtl="0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1 скважина с глубиной бурения 2000-3000м;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6E9C11-E148-4CC8-ACCC-2AC1C04B17BC}" type="parTrans" cxnId="{877253E7-A4F6-4BEB-BFDC-C0A696474338}">
      <dgm:prSet/>
      <dgm:spPr/>
      <dgm:t>
        <a:bodyPr/>
        <a:lstStyle/>
        <a:p>
          <a:endParaRPr lang="ru-RU"/>
        </a:p>
      </dgm:t>
    </dgm:pt>
    <dgm:pt modelId="{63DAE7D0-F97F-420A-BFF7-C47275DA4635}" type="sibTrans" cxnId="{877253E7-A4F6-4BEB-BFDC-C0A696474338}">
      <dgm:prSet/>
      <dgm:spPr/>
      <dgm:t>
        <a:bodyPr/>
        <a:lstStyle/>
        <a:p>
          <a:endParaRPr lang="ru-RU"/>
        </a:p>
      </dgm:t>
    </dgm:pt>
    <dgm:pt modelId="{EDCAA46E-D630-4684-AFCE-1B6F5CD92FCF}">
      <dgm:prSet custT="1"/>
      <dgm:spPr/>
      <dgm:t>
        <a:bodyPr/>
        <a:lstStyle/>
        <a:p>
          <a:pPr rtl="0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5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 скважин с глубиной бурения 3000-4000м;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F244A4-5073-4EE9-94CF-F065842EDD65}" type="parTrans" cxnId="{25B30822-A5C9-4E37-91DE-47C99F919725}">
      <dgm:prSet/>
      <dgm:spPr/>
      <dgm:t>
        <a:bodyPr/>
        <a:lstStyle/>
        <a:p>
          <a:endParaRPr lang="ru-RU"/>
        </a:p>
      </dgm:t>
    </dgm:pt>
    <dgm:pt modelId="{AEF6BF58-AEC4-4C43-BAF2-DEC6E73D3D57}" type="sibTrans" cxnId="{25B30822-A5C9-4E37-91DE-47C99F919725}">
      <dgm:prSet/>
      <dgm:spPr/>
      <dgm:t>
        <a:bodyPr/>
        <a:lstStyle/>
        <a:p>
          <a:endParaRPr lang="ru-RU"/>
        </a:p>
      </dgm:t>
    </dgm:pt>
    <dgm:pt modelId="{91441130-A37B-485F-8811-B0509C7DD4EB}">
      <dgm:prSet custT="1"/>
      <dgm:spPr/>
      <dgm:t>
        <a:bodyPr/>
        <a:lstStyle/>
        <a:p>
          <a:pPr rtl="0"/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6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 скважин с длиной бокового ствола 500-1000м;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5D384E-738F-4623-AB99-3252A14097B3}" type="parTrans" cxnId="{BFB9A0D9-C931-41FB-AC5D-1440F88BABE6}">
      <dgm:prSet/>
      <dgm:spPr/>
      <dgm:t>
        <a:bodyPr/>
        <a:lstStyle/>
        <a:p>
          <a:endParaRPr lang="ru-RU"/>
        </a:p>
      </dgm:t>
    </dgm:pt>
    <dgm:pt modelId="{3C5E0555-F16E-4936-90AF-B0D6F96C0B67}" type="sibTrans" cxnId="{BFB9A0D9-C931-41FB-AC5D-1440F88BABE6}">
      <dgm:prSet/>
      <dgm:spPr/>
      <dgm:t>
        <a:bodyPr/>
        <a:lstStyle/>
        <a:p>
          <a:endParaRPr lang="ru-RU"/>
        </a:p>
      </dgm:t>
    </dgm:pt>
    <dgm:pt modelId="{24E19F60-15E1-40A0-A018-A144306AFF56}">
      <dgm:prSet custT="1"/>
      <dgm:spPr/>
      <dgm:t>
        <a:bodyPr/>
        <a:lstStyle/>
        <a:p>
          <a:pPr rtl="0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10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 скважин с длиной бокового ствола 1000-1500м;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A00492-35F0-48E0-87F2-812873A13062}" type="parTrans" cxnId="{BA14E577-522D-4D91-B739-56DE21D2C01B}">
      <dgm:prSet/>
      <dgm:spPr/>
      <dgm:t>
        <a:bodyPr/>
        <a:lstStyle/>
        <a:p>
          <a:endParaRPr lang="ru-RU"/>
        </a:p>
      </dgm:t>
    </dgm:pt>
    <dgm:pt modelId="{4BE1350B-8B09-4C71-951A-64D972ABA623}" type="sibTrans" cxnId="{BA14E577-522D-4D91-B739-56DE21D2C01B}">
      <dgm:prSet/>
      <dgm:spPr/>
      <dgm:t>
        <a:bodyPr/>
        <a:lstStyle/>
        <a:p>
          <a:endParaRPr lang="ru-RU"/>
        </a:p>
      </dgm:t>
    </dgm:pt>
    <dgm:pt modelId="{FB21C6DA-DBE8-4C00-A986-26F9A41A5F1A}" type="pres">
      <dgm:prSet presAssocID="{0B5AF14C-3DD1-46C5-A2B1-CFB71E6663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8AAA55-FDD3-4C00-B5C3-6EB103A11477}" type="pres">
      <dgm:prSet presAssocID="{8F35BC42-8FDE-47BF-8374-9254BE083046}" presName="linNode" presStyleCnt="0"/>
      <dgm:spPr/>
    </dgm:pt>
    <dgm:pt modelId="{3CC413A3-E7FD-4DE2-A76B-12E3B8A466AB}" type="pres">
      <dgm:prSet presAssocID="{8F35BC42-8FDE-47BF-8374-9254BE083046}" presName="parentText" presStyleLbl="node1" presStyleIdx="0" presStyleCnt="1" custScaleX="643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7ACFC-23ED-4052-B25B-A346DDFEB01E}" type="pres">
      <dgm:prSet presAssocID="{8F35BC42-8FDE-47BF-8374-9254BE083046}" presName="descendantText" presStyleLbl="alignAccFollowNode1" presStyleIdx="0" presStyleCnt="1" custScaleX="132889" custScaleY="1158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7253E7-A4F6-4BEB-BFDC-C0A696474338}" srcId="{8F35BC42-8FDE-47BF-8374-9254BE083046}" destId="{864EBC28-E8A1-4889-81FC-34F8364E8062}" srcOrd="2" destOrd="0" parTransId="{826E9C11-E148-4CC8-ACCC-2AC1C04B17BC}" sibTransId="{63DAE7D0-F97F-420A-BFF7-C47275DA4635}"/>
    <dgm:cxn modelId="{6CA871FA-A541-49F1-873F-09884692673F}" srcId="{8F35BC42-8FDE-47BF-8374-9254BE083046}" destId="{16E2DD50-095C-47DA-BE41-65626250996F}" srcOrd="1" destOrd="0" parTransId="{A554AAA3-3FA7-4AC7-B3B2-3401FF377B47}" sibTransId="{4609F849-0339-44BC-A6D9-56BF4B7CA22D}"/>
    <dgm:cxn modelId="{25B30822-A5C9-4E37-91DE-47C99F919725}" srcId="{8F35BC42-8FDE-47BF-8374-9254BE083046}" destId="{EDCAA46E-D630-4684-AFCE-1B6F5CD92FCF}" srcOrd="3" destOrd="0" parTransId="{BEF244A4-5073-4EE9-94CF-F065842EDD65}" sibTransId="{AEF6BF58-AEC4-4C43-BAF2-DEC6E73D3D57}"/>
    <dgm:cxn modelId="{748ED0E4-6D33-4C7C-9845-5456FE34CB23}" type="presOf" srcId="{EDCAA46E-D630-4684-AFCE-1B6F5CD92FCF}" destId="{C7A7ACFC-23ED-4052-B25B-A346DDFEB01E}" srcOrd="0" destOrd="3" presId="urn:microsoft.com/office/officeart/2005/8/layout/vList5"/>
    <dgm:cxn modelId="{BFB9A0D9-C931-41FB-AC5D-1440F88BABE6}" srcId="{8F35BC42-8FDE-47BF-8374-9254BE083046}" destId="{91441130-A37B-485F-8811-B0509C7DD4EB}" srcOrd="4" destOrd="0" parTransId="{3E5D384E-738F-4623-AB99-3252A14097B3}" sibTransId="{3C5E0555-F16E-4936-90AF-B0D6F96C0B67}"/>
    <dgm:cxn modelId="{BA14E577-522D-4D91-B739-56DE21D2C01B}" srcId="{8F35BC42-8FDE-47BF-8374-9254BE083046}" destId="{24E19F60-15E1-40A0-A018-A144306AFF56}" srcOrd="5" destOrd="0" parTransId="{17A00492-35F0-48E0-87F2-812873A13062}" sibTransId="{4BE1350B-8B09-4C71-951A-64D972ABA623}"/>
    <dgm:cxn modelId="{BEF7CB5E-0F92-4EBF-A90F-34676A2D5820}" type="presOf" srcId="{16E2DD50-095C-47DA-BE41-65626250996F}" destId="{C7A7ACFC-23ED-4052-B25B-A346DDFEB01E}" srcOrd="0" destOrd="1" presId="urn:microsoft.com/office/officeart/2005/8/layout/vList5"/>
    <dgm:cxn modelId="{35942EC8-B6ED-471A-9D0F-D0D85F5721F5}" type="presOf" srcId="{91441130-A37B-485F-8811-B0509C7DD4EB}" destId="{C7A7ACFC-23ED-4052-B25B-A346DDFEB01E}" srcOrd="0" destOrd="4" presId="urn:microsoft.com/office/officeart/2005/8/layout/vList5"/>
    <dgm:cxn modelId="{F82354B9-5534-4C46-90BA-502292DBE754}" type="presOf" srcId="{24E19F60-15E1-40A0-A018-A144306AFF56}" destId="{C7A7ACFC-23ED-4052-B25B-A346DDFEB01E}" srcOrd="0" destOrd="5" presId="urn:microsoft.com/office/officeart/2005/8/layout/vList5"/>
    <dgm:cxn modelId="{EDF2D6B0-C13A-4077-B469-9D1CB6D938AD}" srcId="{0B5AF14C-3DD1-46C5-A2B1-CFB71E6663A6}" destId="{8F35BC42-8FDE-47BF-8374-9254BE083046}" srcOrd="0" destOrd="0" parTransId="{4E7E944E-4344-4FC9-B671-E496E545CD2E}" sibTransId="{8D8E012B-E3E4-483C-9E5F-5DB6DB1AF6DE}"/>
    <dgm:cxn modelId="{F95D09F3-24A7-46B0-B8A9-1DFE4C04729E}" type="presOf" srcId="{C5AD0697-8360-4D5A-9A51-05D751644049}" destId="{C7A7ACFC-23ED-4052-B25B-A346DDFEB01E}" srcOrd="0" destOrd="0" presId="urn:microsoft.com/office/officeart/2005/8/layout/vList5"/>
    <dgm:cxn modelId="{B8D30617-04D5-4A31-9F5B-343B666CF32B}" type="presOf" srcId="{0B5AF14C-3DD1-46C5-A2B1-CFB71E6663A6}" destId="{FB21C6DA-DBE8-4C00-A986-26F9A41A5F1A}" srcOrd="0" destOrd="0" presId="urn:microsoft.com/office/officeart/2005/8/layout/vList5"/>
    <dgm:cxn modelId="{5312F0F0-385C-4095-A239-3B3D262B7782}" srcId="{8F35BC42-8FDE-47BF-8374-9254BE083046}" destId="{C5AD0697-8360-4D5A-9A51-05D751644049}" srcOrd="0" destOrd="0" parTransId="{9D7BE3B2-7D3B-4A7E-9327-E297FE6AE52A}" sibTransId="{7013833A-2D60-4F75-BBEA-BCD425E9E536}"/>
    <dgm:cxn modelId="{2C5C8E7F-553E-4D37-967A-E4BB5530BF31}" type="presOf" srcId="{8F35BC42-8FDE-47BF-8374-9254BE083046}" destId="{3CC413A3-E7FD-4DE2-A76B-12E3B8A466AB}" srcOrd="0" destOrd="0" presId="urn:microsoft.com/office/officeart/2005/8/layout/vList5"/>
    <dgm:cxn modelId="{5E66A94C-9928-4987-988D-5C141E5C9AE5}" type="presOf" srcId="{864EBC28-E8A1-4889-81FC-34F8364E8062}" destId="{C7A7ACFC-23ED-4052-B25B-A346DDFEB01E}" srcOrd="0" destOrd="2" presId="urn:microsoft.com/office/officeart/2005/8/layout/vList5"/>
    <dgm:cxn modelId="{02CD085F-ED39-4CA0-8A76-CE69BFDCE40A}" type="presParOf" srcId="{FB21C6DA-DBE8-4C00-A986-26F9A41A5F1A}" destId="{638AAA55-FDD3-4C00-B5C3-6EB103A11477}" srcOrd="0" destOrd="0" presId="urn:microsoft.com/office/officeart/2005/8/layout/vList5"/>
    <dgm:cxn modelId="{F9296B6D-8991-423D-B00F-7E0057F3D10A}" type="presParOf" srcId="{638AAA55-FDD3-4C00-B5C3-6EB103A11477}" destId="{3CC413A3-E7FD-4DE2-A76B-12E3B8A466AB}" srcOrd="0" destOrd="0" presId="urn:microsoft.com/office/officeart/2005/8/layout/vList5"/>
    <dgm:cxn modelId="{4CD9673E-515F-45C7-A6B5-25E83E8281AF}" type="presParOf" srcId="{638AAA55-FDD3-4C00-B5C3-6EB103A11477}" destId="{C7A7ACFC-23ED-4052-B25B-A346DDFEB01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2C17E5-6486-4654-AB16-2CA991DC9F1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C05E4C-ADE9-4618-AC98-5557825AA578}">
      <dgm:prSet custT="1"/>
      <dgm:spPr/>
      <dgm:t>
        <a:bodyPr/>
        <a:lstStyle/>
        <a:p>
          <a:pPr rtl="0"/>
          <a:r>
            <a:rPr lang="ru-RU" sz="1400" b="1" u="sng" dirty="0" smtClean="0">
              <a:latin typeface="Arial" panose="020B0604020202020204" pitchFamily="34" charset="0"/>
              <a:cs typeface="Arial" panose="020B0604020202020204" pitchFamily="34" charset="0"/>
            </a:rPr>
            <a:t>Бригадами глубокого бурения было пробурено 75 скважин</a:t>
          </a:r>
          <a:r>
            <a:rPr lang="ru-RU" sz="1300" b="1" u="sng" dirty="0" smtClean="0"/>
            <a:t>:</a:t>
          </a:r>
          <a:endParaRPr lang="ru-RU" sz="1300" dirty="0"/>
        </a:p>
      </dgm:t>
    </dgm:pt>
    <dgm:pt modelId="{25584C14-A871-4206-90FE-164958A440F6}" type="parTrans" cxnId="{D527F5A4-8C37-4A5C-A758-404B99C20774}">
      <dgm:prSet/>
      <dgm:spPr/>
      <dgm:t>
        <a:bodyPr/>
        <a:lstStyle/>
        <a:p>
          <a:endParaRPr lang="ru-RU"/>
        </a:p>
      </dgm:t>
    </dgm:pt>
    <dgm:pt modelId="{8E3D9A70-71D0-4339-B01A-9F9106377AAF}" type="sibTrans" cxnId="{D527F5A4-8C37-4A5C-A758-404B99C20774}">
      <dgm:prSet/>
      <dgm:spPr/>
      <dgm:t>
        <a:bodyPr/>
        <a:lstStyle/>
        <a:p>
          <a:endParaRPr lang="ru-RU"/>
        </a:p>
      </dgm:t>
    </dgm:pt>
    <dgm:pt modelId="{61D19B35-CA7D-469F-9C1F-D135CC87B1AF}">
      <dgm:prSet custT="1"/>
      <dgm:spPr/>
      <dgm:t>
        <a:bodyPr/>
        <a:lstStyle/>
        <a:p>
          <a:pPr rtl="0"/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56 – наклонно-направленные; 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5AE7C5-4F71-454E-91F0-2FF5F2FFA490}" type="parTrans" cxnId="{19AF5977-074C-4AA8-B164-02A6690F26A4}">
      <dgm:prSet/>
      <dgm:spPr/>
      <dgm:t>
        <a:bodyPr/>
        <a:lstStyle/>
        <a:p>
          <a:endParaRPr lang="ru-RU"/>
        </a:p>
      </dgm:t>
    </dgm:pt>
    <dgm:pt modelId="{B2A5DDA5-083A-488C-9A0A-8B3CF014FAE4}" type="sibTrans" cxnId="{19AF5977-074C-4AA8-B164-02A6690F26A4}">
      <dgm:prSet/>
      <dgm:spPr/>
      <dgm:t>
        <a:bodyPr/>
        <a:lstStyle/>
        <a:p>
          <a:endParaRPr lang="ru-RU"/>
        </a:p>
      </dgm:t>
    </dgm:pt>
    <dgm:pt modelId="{138923CA-E0A3-4850-926B-713664139E70}">
      <dgm:prSet custT="1"/>
      <dgm:spPr/>
      <dgm:t>
        <a:bodyPr/>
        <a:lstStyle/>
        <a:p>
          <a:pPr rtl="0"/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9 скважин с горизонтальным окончанием;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2DDEC3-DA16-4C6E-B635-8CC20981901B}" type="parTrans" cxnId="{4FBE0077-BD1D-4D30-B4BE-AD02F618CD7A}">
      <dgm:prSet/>
      <dgm:spPr/>
      <dgm:t>
        <a:bodyPr/>
        <a:lstStyle/>
        <a:p>
          <a:endParaRPr lang="ru-RU"/>
        </a:p>
      </dgm:t>
    </dgm:pt>
    <dgm:pt modelId="{66107BD5-6B9D-45DB-8A59-F4DB531DAA3D}" type="sibTrans" cxnId="{4FBE0077-BD1D-4D30-B4BE-AD02F618CD7A}">
      <dgm:prSet/>
      <dgm:spPr/>
      <dgm:t>
        <a:bodyPr/>
        <a:lstStyle/>
        <a:p>
          <a:endParaRPr lang="ru-RU"/>
        </a:p>
      </dgm:t>
    </dgm:pt>
    <dgm:pt modelId="{EACFA627-780C-4441-A04B-4DE7934BD8D5}">
      <dgm:prSet custT="1"/>
      <dgm:spPr/>
      <dgm:t>
        <a:bodyPr/>
        <a:lstStyle/>
        <a:p>
          <a:pPr rtl="0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39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 скважин с глубиной бурения 3000-4000м;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53C70A-9205-4BA9-8014-39148CAFBC39}" type="parTrans" cxnId="{D8159F19-CE8F-4BD7-B58F-1A05CF2CBC7E}">
      <dgm:prSet/>
      <dgm:spPr/>
      <dgm:t>
        <a:bodyPr/>
        <a:lstStyle/>
        <a:p>
          <a:endParaRPr lang="ru-RU"/>
        </a:p>
      </dgm:t>
    </dgm:pt>
    <dgm:pt modelId="{C4A7608F-ED37-4889-8237-7465051E8776}" type="sibTrans" cxnId="{D8159F19-CE8F-4BD7-B58F-1A05CF2CBC7E}">
      <dgm:prSet/>
      <dgm:spPr/>
      <dgm:t>
        <a:bodyPr/>
        <a:lstStyle/>
        <a:p>
          <a:endParaRPr lang="ru-RU"/>
        </a:p>
      </dgm:t>
    </dgm:pt>
    <dgm:pt modelId="{1D7CA051-6B6C-4C3F-8F7F-6DEFFB8E7DF9}">
      <dgm:prSet custT="1"/>
      <dgm:spPr/>
      <dgm:t>
        <a:bodyPr/>
        <a:lstStyle/>
        <a:p>
          <a:pPr rtl="0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12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 скважин с глубиной бурения более 4000м</a:t>
          </a:r>
          <a:r>
            <a:rPr lang="ru-RU" sz="1300" dirty="0" smtClean="0"/>
            <a:t>.</a:t>
          </a:r>
          <a:endParaRPr lang="ru-RU" sz="1300" dirty="0"/>
        </a:p>
      </dgm:t>
    </dgm:pt>
    <dgm:pt modelId="{095F12E9-4955-404E-BA2D-A38309948F14}" type="parTrans" cxnId="{18561349-03DC-46D7-B052-EAAD62913F6D}">
      <dgm:prSet/>
      <dgm:spPr/>
      <dgm:t>
        <a:bodyPr/>
        <a:lstStyle/>
        <a:p>
          <a:endParaRPr lang="ru-RU"/>
        </a:p>
      </dgm:t>
    </dgm:pt>
    <dgm:pt modelId="{DB5C69A4-DD82-4CE7-A38B-D547EB8AA29F}" type="sibTrans" cxnId="{18561349-03DC-46D7-B052-EAAD62913F6D}">
      <dgm:prSet/>
      <dgm:spPr/>
      <dgm:t>
        <a:bodyPr/>
        <a:lstStyle/>
        <a:p>
          <a:endParaRPr lang="ru-RU"/>
        </a:p>
      </dgm:t>
    </dgm:pt>
    <dgm:pt modelId="{B7DE041D-C09C-4447-A156-E5956DE70F68}">
      <dgm:prSet custT="1"/>
      <dgm:spPr/>
      <dgm:t>
        <a:bodyPr/>
        <a:lstStyle/>
        <a:p>
          <a:pPr rtl="0"/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10 – разведочные;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4D2EBD-4921-47C5-9E18-5056C5E06AA2}" type="parTrans" cxnId="{2695722A-D8C3-4610-BF56-9A707CEF9B9C}">
      <dgm:prSet/>
      <dgm:spPr/>
      <dgm:t>
        <a:bodyPr/>
        <a:lstStyle/>
        <a:p>
          <a:endParaRPr lang="ru-RU"/>
        </a:p>
      </dgm:t>
    </dgm:pt>
    <dgm:pt modelId="{4A970B50-1E6F-44BC-A56D-9A822B8256B3}" type="sibTrans" cxnId="{2695722A-D8C3-4610-BF56-9A707CEF9B9C}">
      <dgm:prSet/>
      <dgm:spPr/>
      <dgm:t>
        <a:bodyPr/>
        <a:lstStyle/>
        <a:p>
          <a:endParaRPr lang="ru-RU"/>
        </a:p>
      </dgm:t>
    </dgm:pt>
    <dgm:pt modelId="{774D3984-05BF-450C-8FF2-78C0A95C97EB}" type="pres">
      <dgm:prSet presAssocID="{482C17E5-6486-4654-AB16-2CA991DC9F1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426375-9FA0-4F32-9136-87670F7CD4FB}" type="pres">
      <dgm:prSet presAssocID="{43C05E4C-ADE9-4618-AC98-5557825AA578}" presName="linNode" presStyleCnt="0"/>
      <dgm:spPr/>
    </dgm:pt>
    <dgm:pt modelId="{556949B6-E54E-41C6-A193-CBE7F14367C4}" type="pres">
      <dgm:prSet presAssocID="{43C05E4C-ADE9-4618-AC98-5557825AA578}" presName="parentText" presStyleLbl="node1" presStyleIdx="0" presStyleCnt="1" custScaleX="663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A1FD1A-7C9B-4FDB-AFAC-05318C5126B6}" type="pres">
      <dgm:prSet presAssocID="{43C05E4C-ADE9-4618-AC98-5557825AA578}" presName="descendantText" presStyleLbl="alignAccFollowNode1" presStyleIdx="0" presStyleCnt="1" custScaleX="128264" custScaleY="690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901509-3D3D-491E-9387-E5980A3AD308}" type="presOf" srcId="{B7DE041D-C09C-4447-A156-E5956DE70F68}" destId="{14A1FD1A-7C9B-4FDB-AFAC-05318C5126B6}" srcOrd="0" destOrd="1" presId="urn:microsoft.com/office/officeart/2005/8/layout/vList5"/>
    <dgm:cxn modelId="{20BB53EF-2134-4682-AABA-FCA02AB37861}" type="presOf" srcId="{1D7CA051-6B6C-4C3F-8F7F-6DEFFB8E7DF9}" destId="{14A1FD1A-7C9B-4FDB-AFAC-05318C5126B6}" srcOrd="0" destOrd="4" presId="urn:microsoft.com/office/officeart/2005/8/layout/vList5"/>
    <dgm:cxn modelId="{19AF5977-074C-4AA8-B164-02A6690F26A4}" srcId="{43C05E4C-ADE9-4618-AC98-5557825AA578}" destId="{61D19B35-CA7D-469F-9C1F-D135CC87B1AF}" srcOrd="0" destOrd="0" parTransId="{765AE7C5-4F71-454E-91F0-2FF5F2FFA490}" sibTransId="{B2A5DDA5-083A-488C-9A0A-8B3CF014FAE4}"/>
    <dgm:cxn modelId="{18561349-03DC-46D7-B052-EAAD62913F6D}" srcId="{43C05E4C-ADE9-4618-AC98-5557825AA578}" destId="{1D7CA051-6B6C-4C3F-8F7F-6DEFFB8E7DF9}" srcOrd="4" destOrd="0" parTransId="{095F12E9-4955-404E-BA2D-A38309948F14}" sibTransId="{DB5C69A4-DD82-4CE7-A38B-D547EB8AA29F}"/>
    <dgm:cxn modelId="{D527F5A4-8C37-4A5C-A758-404B99C20774}" srcId="{482C17E5-6486-4654-AB16-2CA991DC9F17}" destId="{43C05E4C-ADE9-4618-AC98-5557825AA578}" srcOrd="0" destOrd="0" parTransId="{25584C14-A871-4206-90FE-164958A440F6}" sibTransId="{8E3D9A70-71D0-4339-B01A-9F9106377AAF}"/>
    <dgm:cxn modelId="{2695722A-D8C3-4610-BF56-9A707CEF9B9C}" srcId="{43C05E4C-ADE9-4618-AC98-5557825AA578}" destId="{B7DE041D-C09C-4447-A156-E5956DE70F68}" srcOrd="1" destOrd="0" parTransId="{A34D2EBD-4921-47C5-9E18-5056C5E06AA2}" sibTransId="{4A970B50-1E6F-44BC-A56D-9A822B8256B3}"/>
    <dgm:cxn modelId="{5F37C2DC-D679-4B87-AF32-EB0F54F59FC6}" type="presOf" srcId="{138923CA-E0A3-4850-926B-713664139E70}" destId="{14A1FD1A-7C9B-4FDB-AFAC-05318C5126B6}" srcOrd="0" destOrd="2" presId="urn:microsoft.com/office/officeart/2005/8/layout/vList5"/>
    <dgm:cxn modelId="{A6B86C14-7B44-4219-89FA-BBE3C84268BA}" type="presOf" srcId="{43C05E4C-ADE9-4618-AC98-5557825AA578}" destId="{556949B6-E54E-41C6-A193-CBE7F14367C4}" srcOrd="0" destOrd="0" presId="urn:microsoft.com/office/officeart/2005/8/layout/vList5"/>
    <dgm:cxn modelId="{4FBE0077-BD1D-4D30-B4BE-AD02F618CD7A}" srcId="{43C05E4C-ADE9-4618-AC98-5557825AA578}" destId="{138923CA-E0A3-4850-926B-713664139E70}" srcOrd="2" destOrd="0" parTransId="{172DDEC3-DA16-4C6E-B635-8CC20981901B}" sibTransId="{66107BD5-6B9D-45DB-8A59-F4DB531DAA3D}"/>
    <dgm:cxn modelId="{BBDC79A3-5A38-4F24-9358-98572E47B1DE}" type="presOf" srcId="{EACFA627-780C-4441-A04B-4DE7934BD8D5}" destId="{14A1FD1A-7C9B-4FDB-AFAC-05318C5126B6}" srcOrd="0" destOrd="3" presId="urn:microsoft.com/office/officeart/2005/8/layout/vList5"/>
    <dgm:cxn modelId="{675E471A-BC08-4D37-A3DF-91C7988BDE60}" type="presOf" srcId="{482C17E5-6486-4654-AB16-2CA991DC9F17}" destId="{774D3984-05BF-450C-8FF2-78C0A95C97EB}" srcOrd="0" destOrd="0" presId="urn:microsoft.com/office/officeart/2005/8/layout/vList5"/>
    <dgm:cxn modelId="{1B78E338-09D4-44FE-847C-F5F181F5884D}" type="presOf" srcId="{61D19B35-CA7D-469F-9C1F-D135CC87B1AF}" destId="{14A1FD1A-7C9B-4FDB-AFAC-05318C5126B6}" srcOrd="0" destOrd="0" presId="urn:microsoft.com/office/officeart/2005/8/layout/vList5"/>
    <dgm:cxn modelId="{D8159F19-CE8F-4BD7-B58F-1A05CF2CBC7E}" srcId="{43C05E4C-ADE9-4618-AC98-5557825AA578}" destId="{EACFA627-780C-4441-A04B-4DE7934BD8D5}" srcOrd="3" destOrd="0" parTransId="{F153C70A-9205-4BA9-8014-39148CAFBC39}" sibTransId="{C4A7608F-ED37-4889-8237-7465051E8776}"/>
    <dgm:cxn modelId="{A35CC40C-18C8-4432-B389-1EEBDD884682}" type="presParOf" srcId="{774D3984-05BF-450C-8FF2-78C0A95C97EB}" destId="{5F426375-9FA0-4F32-9136-87670F7CD4FB}" srcOrd="0" destOrd="0" presId="urn:microsoft.com/office/officeart/2005/8/layout/vList5"/>
    <dgm:cxn modelId="{D6227A94-60E3-43DA-B45F-ED200EE7DB0F}" type="presParOf" srcId="{5F426375-9FA0-4F32-9136-87670F7CD4FB}" destId="{556949B6-E54E-41C6-A193-CBE7F14367C4}" srcOrd="0" destOrd="0" presId="urn:microsoft.com/office/officeart/2005/8/layout/vList5"/>
    <dgm:cxn modelId="{0961BDEB-3381-4043-B2AB-01C681023172}" type="presParOf" srcId="{5F426375-9FA0-4F32-9136-87670F7CD4FB}" destId="{14A1FD1A-7C9B-4FDB-AFAC-05318C5126B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03E1C9-EB9D-4B74-8818-130AFA0984A9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A4A31A6-0045-4A1B-9CDC-C8300131DB7A}">
      <dgm:prSet phldrT="[Текст]"/>
      <dgm:spPr/>
      <dgm:t>
        <a:bodyPr/>
        <a:lstStyle/>
        <a:p>
          <a:r>
            <a:rPr lang="ru-RU" b="1" smtClean="0"/>
            <a:t>ПРИНЦИПЫ</a:t>
          </a:r>
          <a:endParaRPr lang="ru-RU" b="1" dirty="0"/>
        </a:p>
      </dgm:t>
    </dgm:pt>
    <dgm:pt modelId="{C4636673-0E4C-42CA-8823-CF9E1F8521B6}" type="parTrans" cxnId="{7E90D381-4171-43A4-905E-4557E6E01FBE}">
      <dgm:prSet/>
      <dgm:spPr/>
      <dgm:t>
        <a:bodyPr/>
        <a:lstStyle/>
        <a:p>
          <a:endParaRPr lang="ru-RU"/>
        </a:p>
      </dgm:t>
    </dgm:pt>
    <dgm:pt modelId="{FAA26402-1A0C-40FA-B37D-2B29857C435F}" type="sibTrans" cxnId="{7E90D381-4171-43A4-905E-4557E6E01FBE}">
      <dgm:prSet/>
      <dgm:spPr/>
      <dgm:t>
        <a:bodyPr/>
        <a:lstStyle/>
        <a:p>
          <a:endParaRPr lang="ru-RU"/>
        </a:p>
      </dgm:t>
    </dgm:pt>
    <dgm:pt modelId="{9B97B7E7-75C6-4EF7-A553-E3BC78F8C3DF}">
      <dgm:prSet phldrT="[Текст]" custT="1"/>
      <dgm:spPr/>
      <dgm:t>
        <a:bodyPr/>
        <a:lstStyle/>
        <a:p>
          <a:r>
            <a:rPr lang="ru-RU" sz="1300" b="1" i="0" dirty="0" smtClean="0">
              <a:latin typeface="Arial" panose="020B0604020202020204" pitchFamily="34" charset="0"/>
              <a:cs typeface="Arial" panose="020B0604020202020204" pitchFamily="34" charset="0"/>
            </a:rPr>
            <a:t>лидерство и культура в области безопасности труда и охраны окружающей среды</a:t>
          </a:r>
          <a:r>
            <a:rPr lang="ru-RU" sz="1300" b="1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300" dirty="0"/>
        </a:p>
      </dgm:t>
    </dgm:pt>
    <dgm:pt modelId="{F7EDF1C6-E456-4E45-84E1-45F07F22AAFA}" type="parTrans" cxnId="{C1ADD5E1-3966-43B6-8560-3B5CB938762B}">
      <dgm:prSet/>
      <dgm:spPr/>
      <dgm:t>
        <a:bodyPr/>
        <a:lstStyle/>
        <a:p>
          <a:endParaRPr lang="ru-RU"/>
        </a:p>
      </dgm:t>
    </dgm:pt>
    <dgm:pt modelId="{898C0575-0E28-42D4-8D4F-C0C050AE4B42}" type="sibTrans" cxnId="{C1ADD5E1-3966-43B6-8560-3B5CB938762B}">
      <dgm:prSet/>
      <dgm:spPr/>
      <dgm:t>
        <a:bodyPr/>
        <a:lstStyle/>
        <a:p>
          <a:endParaRPr lang="ru-RU"/>
        </a:p>
      </dgm:t>
    </dgm:pt>
    <dgm:pt modelId="{73368AD5-DB2F-4A5E-B976-815BAFDCA65B}">
      <dgm:prSet phldrT="[Текст]"/>
      <dgm:spPr/>
      <dgm:t>
        <a:bodyPr/>
        <a:lstStyle/>
        <a:p>
          <a:r>
            <a:rPr lang="ru-RU" b="1" smtClean="0"/>
            <a:t>ОБЯЗАТЕЛЬСТВА</a:t>
          </a:r>
          <a:endParaRPr lang="ru-RU" b="1" dirty="0"/>
        </a:p>
      </dgm:t>
    </dgm:pt>
    <dgm:pt modelId="{F80853C0-690A-4687-A5C3-1C7D8CA086A3}" type="parTrans" cxnId="{49C501F5-86C9-41B6-BC63-11F6C56CABEA}">
      <dgm:prSet/>
      <dgm:spPr/>
      <dgm:t>
        <a:bodyPr/>
        <a:lstStyle/>
        <a:p>
          <a:endParaRPr lang="ru-RU"/>
        </a:p>
      </dgm:t>
    </dgm:pt>
    <dgm:pt modelId="{2337EC04-10FD-4871-B3BD-079458C6B484}" type="sibTrans" cxnId="{49C501F5-86C9-41B6-BC63-11F6C56CABEA}">
      <dgm:prSet/>
      <dgm:spPr/>
      <dgm:t>
        <a:bodyPr/>
        <a:lstStyle/>
        <a:p>
          <a:endParaRPr lang="ru-RU"/>
        </a:p>
      </dgm:t>
    </dgm:pt>
    <dgm:pt modelId="{ADA4E7AF-ED8D-4E84-B8C1-4B466FC9FD80}">
      <dgm:prSet phldrT="[Текст]" custT="1"/>
      <dgm:spPr/>
      <dgm:t>
        <a:bodyPr/>
        <a:lstStyle/>
        <a:p>
          <a:r>
            <a:rPr lang="ru-RU" sz="1300" b="1" dirty="0" smtClean="0">
              <a:latin typeface="Arial" panose="020B0604020202020204" pitchFamily="34" charset="0"/>
              <a:cs typeface="Arial" panose="020B0604020202020204" pitchFamily="34" charset="0"/>
            </a:rPr>
            <a:t>отдавать приоритет безопасности, сохранению жизни и здоровья людей по отношению к результатам деятельности;</a:t>
          </a:r>
          <a:endParaRPr lang="ru-RU" sz="1300" dirty="0"/>
        </a:p>
      </dgm:t>
    </dgm:pt>
    <dgm:pt modelId="{9F6BBD44-2552-45E0-A57E-9E22B26ADD7C}" type="parTrans" cxnId="{8BF1B695-68AC-495C-8955-94A3203F08E8}">
      <dgm:prSet/>
      <dgm:spPr/>
      <dgm:t>
        <a:bodyPr/>
        <a:lstStyle/>
        <a:p>
          <a:endParaRPr lang="ru-RU"/>
        </a:p>
      </dgm:t>
    </dgm:pt>
    <dgm:pt modelId="{864D3F26-24F3-43D6-B375-F5F723994DBA}" type="sibTrans" cxnId="{8BF1B695-68AC-495C-8955-94A3203F08E8}">
      <dgm:prSet/>
      <dgm:spPr/>
      <dgm:t>
        <a:bodyPr/>
        <a:lstStyle/>
        <a:p>
          <a:endParaRPr lang="ru-RU"/>
        </a:p>
      </dgm:t>
    </dgm:pt>
    <dgm:pt modelId="{C79221B1-EFEF-4848-AD8A-3BD647E3281F}">
      <dgm:prSet phldrT="[Текст]" custT="1"/>
      <dgm:spPr/>
      <dgm:t>
        <a:bodyPr/>
        <a:lstStyle/>
        <a:p>
          <a:r>
            <a:rPr lang="ru-RU" sz="1300" b="1" dirty="0" smtClean="0">
              <a:latin typeface="Arial" panose="020B0604020202020204" pitchFamily="34" charset="0"/>
              <a:cs typeface="Arial" panose="020B0604020202020204" pitchFamily="34" charset="0"/>
            </a:rPr>
            <a:t>достижение лидерских позиций в мире в области обеспечения безаварийной производственной деятельности, безопасных условий труда работников Компании, а также минимизации воздействия на окружающую среду в регионах деятельности Компании</a:t>
          </a:r>
          <a:endParaRPr lang="ru-RU" sz="1300" dirty="0"/>
        </a:p>
      </dgm:t>
    </dgm:pt>
    <dgm:pt modelId="{69DD4E37-491F-4397-9C16-F4B83F7C721D}" type="sibTrans" cxnId="{3A789C2D-A82B-4853-BA10-B2417E80A444}">
      <dgm:prSet/>
      <dgm:spPr/>
      <dgm:t>
        <a:bodyPr/>
        <a:lstStyle/>
        <a:p>
          <a:endParaRPr lang="ru-RU"/>
        </a:p>
      </dgm:t>
    </dgm:pt>
    <dgm:pt modelId="{DA57F98D-C8BB-474B-9A78-BD869DF4B353}" type="parTrans" cxnId="{3A789C2D-A82B-4853-BA10-B2417E80A444}">
      <dgm:prSet/>
      <dgm:spPr/>
      <dgm:t>
        <a:bodyPr/>
        <a:lstStyle/>
        <a:p>
          <a:endParaRPr lang="ru-RU"/>
        </a:p>
      </dgm:t>
    </dgm:pt>
    <dgm:pt modelId="{BFB6BA7A-B9C4-4C44-9A1A-73589EAA1025}">
      <dgm:prSet phldrT="[Текст]"/>
      <dgm:spPr/>
      <dgm:t>
        <a:bodyPr/>
        <a:lstStyle/>
        <a:p>
          <a:r>
            <a:rPr lang="ru-RU" b="1" smtClean="0"/>
            <a:t>ЦЕЛИ</a:t>
          </a:r>
          <a:endParaRPr lang="ru-RU" b="1" dirty="0"/>
        </a:p>
      </dgm:t>
    </dgm:pt>
    <dgm:pt modelId="{5F4B2F96-FB2A-4DAE-9212-66C9891DAEDD}" type="sibTrans" cxnId="{18286211-B248-4FC6-B1AE-652AC1BB0887}">
      <dgm:prSet/>
      <dgm:spPr/>
      <dgm:t>
        <a:bodyPr/>
        <a:lstStyle/>
        <a:p>
          <a:endParaRPr lang="ru-RU"/>
        </a:p>
      </dgm:t>
    </dgm:pt>
    <dgm:pt modelId="{8A343F41-052B-449E-948A-FA2C99B397AB}" type="parTrans" cxnId="{18286211-B248-4FC6-B1AE-652AC1BB0887}">
      <dgm:prSet/>
      <dgm:spPr/>
      <dgm:t>
        <a:bodyPr/>
        <a:lstStyle/>
        <a:p>
          <a:endParaRPr lang="ru-RU"/>
        </a:p>
      </dgm:t>
    </dgm:pt>
    <dgm:pt modelId="{13332A5B-BC74-4F50-A2E2-F45AA58E84A7}">
      <dgm:prSet custT="1"/>
      <dgm:spPr/>
      <dgm:t>
        <a:bodyPr/>
        <a:lstStyle/>
        <a:p>
          <a:r>
            <a:rPr lang="ru-RU" sz="1300" b="1" i="0" dirty="0" smtClean="0">
              <a:latin typeface="Arial" panose="020B0604020202020204" pitchFamily="34" charset="0"/>
              <a:cs typeface="Arial" panose="020B0604020202020204" pitchFamily="34" charset="0"/>
            </a:rPr>
            <a:t>оценка рисков в области промышленной безопасности, охраны труда и окружающей среды и целостности производственных объектов</a:t>
          </a:r>
          <a:r>
            <a:rPr lang="ru-RU" sz="1300" b="1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3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0AF0EC-7E3E-4159-85EF-453128586354}" type="parTrans" cxnId="{6B843178-31C2-4F9A-B7B6-DA78790F4692}">
      <dgm:prSet/>
      <dgm:spPr/>
      <dgm:t>
        <a:bodyPr/>
        <a:lstStyle/>
        <a:p>
          <a:endParaRPr lang="ru-RU"/>
        </a:p>
      </dgm:t>
    </dgm:pt>
    <dgm:pt modelId="{80CDE7CB-620C-47F9-B2D6-05F870621161}" type="sibTrans" cxnId="{6B843178-31C2-4F9A-B7B6-DA78790F4692}">
      <dgm:prSet/>
      <dgm:spPr/>
      <dgm:t>
        <a:bodyPr/>
        <a:lstStyle/>
        <a:p>
          <a:endParaRPr lang="ru-RU"/>
        </a:p>
      </dgm:t>
    </dgm:pt>
    <dgm:pt modelId="{748D0A25-A86C-4011-84B1-71C660ADD41E}">
      <dgm:prSet custT="1"/>
      <dgm:spPr/>
      <dgm:t>
        <a:bodyPr/>
        <a:lstStyle/>
        <a:p>
          <a:r>
            <a:rPr lang="ru-RU" sz="1300" b="1" i="0" dirty="0" smtClean="0">
              <a:latin typeface="Arial" panose="020B0604020202020204" pitchFamily="34" charset="0"/>
              <a:cs typeface="Arial" panose="020B0604020202020204" pitchFamily="34" charset="0"/>
            </a:rPr>
            <a:t>интегрированная система управления промышленной безопасности, охраны труда и окружающей среды</a:t>
          </a:r>
          <a:r>
            <a:rPr lang="ru-RU" sz="1300" b="1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3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D55FB6-9AAF-4CB5-9EC3-F16F1F40F80B}" type="parTrans" cxnId="{4F1660AB-93F0-4C12-A487-41BBB308F8ED}">
      <dgm:prSet/>
      <dgm:spPr/>
      <dgm:t>
        <a:bodyPr/>
        <a:lstStyle/>
        <a:p>
          <a:endParaRPr lang="ru-RU"/>
        </a:p>
      </dgm:t>
    </dgm:pt>
    <dgm:pt modelId="{FB3EBAFE-5457-4E16-8406-641ABE16FBDB}" type="sibTrans" cxnId="{4F1660AB-93F0-4C12-A487-41BBB308F8ED}">
      <dgm:prSet/>
      <dgm:spPr/>
      <dgm:t>
        <a:bodyPr/>
        <a:lstStyle/>
        <a:p>
          <a:endParaRPr lang="ru-RU"/>
        </a:p>
      </dgm:t>
    </dgm:pt>
    <dgm:pt modelId="{9BD98A6C-F3F6-4C03-8301-4E25D51EA12A}">
      <dgm:prSet custT="1"/>
      <dgm:spPr/>
      <dgm:t>
        <a:bodyPr/>
        <a:lstStyle/>
        <a:p>
          <a:r>
            <a:rPr lang="ru-RU" sz="1300" b="1" i="0" dirty="0" smtClean="0">
              <a:latin typeface="Arial" panose="020B0604020202020204" pitchFamily="34" charset="0"/>
              <a:cs typeface="Arial" panose="020B0604020202020204" pitchFamily="34" charset="0"/>
            </a:rPr>
            <a:t>компетенции в области промышленной безопасности, охраны труда и окружающей среды</a:t>
          </a:r>
          <a:r>
            <a:rPr lang="ru-RU" sz="1300" b="1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3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252C12-7231-4A6B-83AA-74706EB4ACF6}" type="parTrans" cxnId="{29FE3A79-0E8F-4208-915B-6E5B4CCE222C}">
      <dgm:prSet/>
      <dgm:spPr/>
      <dgm:t>
        <a:bodyPr/>
        <a:lstStyle/>
        <a:p>
          <a:endParaRPr lang="ru-RU"/>
        </a:p>
      </dgm:t>
    </dgm:pt>
    <dgm:pt modelId="{91A2D96A-AC6D-4607-BEAB-3AD7044417D5}" type="sibTrans" cxnId="{29FE3A79-0E8F-4208-915B-6E5B4CCE222C}">
      <dgm:prSet/>
      <dgm:spPr/>
      <dgm:t>
        <a:bodyPr/>
        <a:lstStyle/>
        <a:p>
          <a:endParaRPr lang="ru-RU"/>
        </a:p>
      </dgm:t>
    </dgm:pt>
    <dgm:pt modelId="{08B58576-18A1-4060-B9A8-66E70DBF8138}">
      <dgm:prSet custT="1"/>
      <dgm:spPr/>
      <dgm:t>
        <a:bodyPr/>
        <a:lstStyle/>
        <a:p>
          <a:r>
            <a:rPr lang="ru-RU" sz="1300" b="1" i="0" dirty="0" smtClean="0">
              <a:latin typeface="Arial" panose="020B0604020202020204" pitchFamily="34" charset="0"/>
              <a:cs typeface="Arial" panose="020B0604020202020204" pitchFamily="34" charset="0"/>
            </a:rPr>
            <a:t>отчетность и анализ результатов в области промышленной безопасности, охраны труда и окружающей среды;</a:t>
          </a:r>
        </a:p>
      </dgm:t>
    </dgm:pt>
    <dgm:pt modelId="{4D929F57-A234-47F5-B31C-79835BB1C7DE}" type="parTrans" cxnId="{60C3E682-7ACF-4414-883E-F07083F3AA67}">
      <dgm:prSet/>
      <dgm:spPr/>
      <dgm:t>
        <a:bodyPr/>
        <a:lstStyle/>
        <a:p>
          <a:endParaRPr lang="ru-RU"/>
        </a:p>
      </dgm:t>
    </dgm:pt>
    <dgm:pt modelId="{C40D79D9-62F7-4255-8D64-C7528692BE71}" type="sibTrans" cxnId="{60C3E682-7ACF-4414-883E-F07083F3AA67}">
      <dgm:prSet/>
      <dgm:spPr/>
      <dgm:t>
        <a:bodyPr/>
        <a:lstStyle/>
        <a:p>
          <a:endParaRPr lang="ru-RU"/>
        </a:p>
      </dgm:t>
    </dgm:pt>
    <dgm:pt modelId="{2E5F9D5F-713D-4C91-AC4C-921E3DDF0295}">
      <dgm:prSet custT="1"/>
      <dgm:spPr/>
      <dgm:t>
        <a:bodyPr/>
        <a:lstStyle/>
        <a:p>
          <a:r>
            <a:rPr lang="ru-RU" sz="1300" b="1" dirty="0" smtClean="0">
              <a:latin typeface="Arial" panose="020B0604020202020204" pitchFamily="34" charset="0"/>
              <a:cs typeface="Arial" panose="020B0604020202020204" pitchFamily="34" charset="0"/>
            </a:rPr>
            <a:t>обеспечивать приоритет предупреждающих мер перед мерами, направленными на локализацию и ликвидацию последствий происшествий;</a:t>
          </a:r>
        </a:p>
      </dgm:t>
    </dgm:pt>
    <dgm:pt modelId="{981B5353-94AE-442F-A6B4-90393AE458DC}" type="parTrans" cxnId="{F270923B-0EA0-4668-BD0A-F800F7CC2F87}">
      <dgm:prSet/>
      <dgm:spPr/>
      <dgm:t>
        <a:bodyPr/>
        <a:lstStyle/>
        <a:p>
          <a:endParaRPr lang="ru-RU"/>
        </a:p>
      </dgm:t>
    </dgm:pt>
    <dgm:pt modelId="{24C17288-DABE-4977-8814-1FEA34FEC3D3}" type="sibTrans" cxnId="{F270923B-0EA0-4668-BD0A-F800F7CC2F87}">
      <dgm:prSet/>
      <dgm:spPr/>
      <dgm:t>
        <a:bodyPr/>
        <a:lstStyle/>
        <a:p>
          <a:endParaRPr lang="ru-RU"/>
        </a:p>
      </dgm:t>
    </dgm:pt>
    <dgm:pt modelId="{F6542D99-E400-4D97-B0BD-CF43ACAE1B03}">
      <dgm:prSet custT="1"/>
      <dgm:spPr/>
      <dgm:t>
        <a:bodyPr/>
        <a:lstStyle/>
        <a:p>
          <a:r>
            <a:rPr lang="ru-RU" sz="1300" b="1" dirty="0" smtClean="0">
              <a:latin typeface="Arial" panose="020B0604020202020204" pitchFamily="34" charset="0"/>
              <a:cs typeface="Arial" panose="020B0604020202020204" pitchFamily="34" charset="0"/>
            </a:rPr>
            <a:t>рационально использовать природные ресурсы при осуществлении хозяйственной деятельности Компании, принимать меры по их охране, восстановлению, реабилитации нарушенных территорий;</a:t>
          </a:r>
        </a:p>
      </dgm:t>
    </dgm:pt>
    <dgm:pt modelId="{61D6438F-198D-4B72-9AFB-61C863C5BD12}" type="parTrans" cxnId="{8B7D5DA7-90AE-4C1B-9A07-79C53F1053FA}">
      <dgm:prSet/>
      <dgm:spPr/>
      <dgm:t>
        <a:bodyPr/>
        <a:lstStyle/>
        <a:p>
          <a:endParaRPr lang="ru-RU"/>
        </a:p>
      </dgm:t>
    </dgm:pt>
    <dgm:pt modelId="{1B3D2361-ADF7-42C0-BD61-E5F74103690B}" type="sibTrans" cxnId="{8B7D5DA7-90AE-4C1B-9A07-79C53F1053FA}">
      <dgm:prSet/>
      <dgm:spPr/>
      <dgm:t>
        <a:bodyPr/>
        <a:lstStyle/>
        <a:p>
          <a:endParaRPr lang="ru-RU"/>
        </a:p>
      </dgm:t>
    </dgm:pt>
    <dgm:pt modelId="{50485118-A29E-4207-8B82-F4B9FEB8ED1A}">
      <dgm:prSet custT="1"/>
      <dgm:spPr/>
      <dgm:t>
        <a:bodyPr/>
        <a:lstStyle/>
        <a:p>
          <a:r>
            <a:rPr lang="ru-RU" sz="1300" b="1" dirty="0" smtClean="0">
              <a:latin typeface="Arial" panose="020B0604020202020204" pitchFamily="34" charset="0"/>
              <a:cs typeface="Arial" panose="020B0604020202020204" pitchFamily="34" charset="0"/>
            </a:rPr>
            <a:t>снижать уровень негативного воздействия на окружающую среду от реализуемой хозяйственной деятельности Компании;</a:t>
          </a:r>
        </a:p>
      </dgm:t>
    </dgm:pt>
    <dgm:pt modelId="{E002D7C3-2A2D-42BB-A63F-A20E71304E59}" type="parTrans" cxnId="{769394F2-3200-4E4A-AA9A-9ABF98B0AC77}">
      <dgm:prSet/>
      <dgm:spPr/>
      <dgm:t>
        <a:bodyPr/>
        <a:lstStyle/>
        <a:p>
          <a:endParaRPr lang="ru-RU"/>
        </a:p>
      </dgm:t>
    </dgm:pt>
    <dgm:pt modelId="{A16DDA4C-D413-4F2A-A765-81167324C737}" type="sibTrans" cxnId="{769394F2-3200-4E4A-AA9A-9ABF98B0AC77}">
      <dgm:prSet/>
      <dgm:spPr/>
      <dgm:t>
        <a:bodyPr/>
        <a:lstStyle/>
        <a:p>
          <a:endParaRPr lang="ru-RU"/>
        </a:p>
      </dgm:t>
    </dgm:pt>
    <dgm:pt modelId="{BF0DDC25-A393-4B54-8834-6B358C64AC4B}">
      <dgm:prSet custT="1"/>
      <dgm:spPr/>
      <dgm:t>
        <a:bodyPr/>
        <a:lstStyle/>
        <a:p>
          <a:r>
            <a:rPr lang="ru-RU" sz="1300" b="1" dirty="0" smtClean="0">
              <a:latin typeface="Arial" panose="020B0604020202020204" pitchFamily="34" charset="0"/>
              <a:cs typeface="Arial" panose="020B0604020202020204" pitchFamily="34" charset="0"/>
            </a:rPr>
            <a:t>принимать меры по снижению воздействия хозяйственной деятельности Компании на изменение климата </a:t>
          </a:r>
        </a:p>
      </dgm:t>
    </dgm:pt>
    <dgm:pt modelId="{5DDDE67F-8E9D-435C-A350-6A465669141E}" type="parTrans" cxnId="{8968215C-2098-4BF9-8900-E92120630E65}">
      <dgm:prSet/>
      <dgm:spPr/>
      <dgm:t>
        <a:bodyPr/>
        <a:lstStyle/>
        <a:p>
          <a:endParaRPr lang="ru-RU"/>
        </a:p>
      </dgm:t>
    </dgm:pt>
    <dgm:pt modelId="{6859E582-F0B7-437C-AB3B-9E84825E79FB}" type="sibTrans" cxnId="{8968215C-2098-4BF9-8900-E92120630E65}">
      <dgm:prSet/>
      <dgm:spPr/>
      <dgm:t>
        <a:bodyPr/>
        <a:lstStyle/>
        <a:p>
          <a:endParaRPr lang="ru-RU"/>
        </a:p>
      </dgm:t>
    </dgm:pt>
    <dgm:pt modelId="{828D64EB-22A2-4871-B13E-A55C3A9B0F8F}">
      <dgm:prSet custT="1"/>
      <dgm:spPr/>
      <dgm:t>
        <a:bodyPr/>
        <a:lstStyle/>
        <a:p>
          <a:r>
            <a:rPr lang="ru-RU" sz="1300" b="1" dirty="0" smtClean="0">
              <a:latin typeface="Arial" panose="020B0604020202020204" pitchFamily="34" charset="0"/>
              <a:cs typeface="Arial" panose="020B0604020202020204" pitchFamily="34" charset="0"/>
            </a:rPr>
            <a:t>принимать меры по сохранению экосистем и биоразнообразия, в том числе при реализации шельфовых проектов и проектов на особо охраняемых природных территориях.</a:t>
          </a:r>
        </a:p>
      </dgm:t>
    </dgm:pt>
    <dgm:pt modelId="{6A0443A3-C663-4ACF-B071-D24A424CD1FE}" type="parTrans" cxnId="{A3E063CC-2A1A-4B75-A21A-425C8E00F972}">
      <dgm:prSet/>
      <dgm:spPr/>
      <dgm:t>
        <a:bodyPr/>
        <a:lstStyle/>
        <a:p>
          <a:endParaRPr lang="ru-RU"/>
        </a:p>
      </dgm:t>
    </dgm:pt>
    <dgm:pt modelId="{C1B4006C-B016-4822-9C02-EB3825F6F1A6}" type="sibTrans" cxnId="{A3E063CC-2A1A-4B75-A21A-425C8E00F972}">
      <dgm:prSet/>
      <dgm:spPr/>
      <dgm:t>
        <a:bodyPr/>
        <a:lstStyle/>
        <a:p>
          <a:endParaRPr lang="ru-RU"/>
        </a:p>
      </dgm:t>
    </dgm:pt>
    <dgm:pt modelId="{0B456EBC-661B-4008-A871-F1C8E48C56E6}">
      <dgm:prSet custT="1"/>
      <dgm:spPr/>
      <dgm:t>
        <a:bodyPr/>
        <a:lstStyle/>
        <a:p>
          <a:r>
            <a:rPr lang="ru-RU" sz="1300" b="1" i="0" dirty="0" smtClean="0">
              <a:latin typeface="Arial" panose="020B0604020202020204" pitchFamily="34" charset="0"/>
              <a:cs typeface="Arial" panose="020B0604020202020204" pitchFamily="34" charset="0"/>
            </a:rPr>
            <a:t>контроль соблюдения требований в области промышленной безопасности, охраны труда и окружающей среды.</a:t>
          </a:r>
        </a:p>
      </dgm:t>
    </dgm:pt>
    <dgm:pt modelId="{A6671665-E892-44B2-BEF8-F35F6C19F8CC}" type="parTrans" cxnId="{573DA07B-7A93-43B8-BA6B-74A5D2FA55EB}">
      <dgm:prSet/>
      <dgm:spPr/>
      <dgm:t>
        <a:bodyPr/>
        <a:lstStyle/>
        <a:p>
          <a:endParaRPr lang="ru-RU"/>
        </a:p>
      </dgm:t>
    </dgm:pt>
    <dgm:pt modelId="{E0662F79-3B89-47A7-9BAC-67CE75276DC1}" type="sibTrans" cxnId="{573DA07B-7A93-43B8-BA6B-74A5D2FA55EB}">
      <dgm:prSet/>
      <dgm:spPr/>
      <dgm:t>
        <a:bodyPr/>
        <a:lstStyle/>
        <a:p>
          <a:endParaRPr lang="ru-RU"/>
        </a:p>
      </dgm:t>
    </dgm:pt>
    <dgm:pt modelId="{FBA327B7-4CAE-477F-97F5-440E4D38B279}" type="pres">
      <dgm:prSet presAssocID="{C703E1C9-EB9D-4B74-8818-130AFA0984A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874C2D-C7D2-4E1E-A5D7-83AA2722E71C}" type="pres">
      <dgm:prSet presAssocID="{BFB6BA7A-B9C4-4C44-9A1A-73589EAA1025}" presName="linNode" presStyleCnt="0"/>
      <dgm:spPr/>
      <dgm:t>
        <a:bodyPr/>
        <a:lstStyle/>
        <a:p>
          <a:endParaRPr lang="ru-RU"/>
        </a:p>
      </dgm:t>
    </dgm:pt>
    <dgm:pt modelId="{AF13C948-5785-4387-9751-95AAFDBE1364}" type="pres">
      <dgm:prSet presAssocID="{BFB6BA7A-B9C4-4C44-9A1A-73589EAA1025}" presName="parentText" presStyleLbl="node1" presStyleIdx="0" presStyleCnt="3" custScaleX="44510" custScaleY="27563" custLinFactNeighborX="-15294" custLinFactNeighborY="-14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CE6F97-AE4C-4225-8CC5-0A4FEDB68189}" type="pres">
      <dgm:prSet presAssocID="{BFB6BA7A-B9C4-4C44-9A1A-73589EAA1025}" presName="descendantText" presStyleLbl="alignAccFollowNode1" presStyleIdx="0" presStyleCnt="3" custScaleX="127259" custScaleY="38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886621-ABD3-4C2E-B9CE-40D49A4F5810}" type="pres">
      <dgm:prSet presAssocID="{5F4B2F96-FB2A-4DAE-9212-66C9891DAEDD}" presName="sp" presStyleCnt="0"/>
      <dgm:spPr/>
      <dgm:t>
        <a:bodyPr/>
        <a:lstStyle/>
        <a:p>
          <a:endParaRPr lang="ru-RU"/>
        </a:p>
      </dgm:t>
    </dgm:pt>
    <dgm:pt modelId="{2EE0FC95-F722-4CD3-857D-3541FC69AB74}" type="pres">
      <dgm:prSet presAssocID="{3A4A31A6-0045-4A1B-9CDC-C8300131DB7A}" presName="linNode" presStyleCnt="0"/>
      <dgm:spPr/>
      <dgm:t>
        <a:bodyPr/>
        <a:lstStyle/>
        <a:p>
          <a:endParaRPr lang="ru-RU"/>
        </a:p>
      </dgm:t>
    </dgm:pt>
    <dgm:pt modelId="{7F4CED36-0203-42A1-8E8C-C8495CBEBA3F}" type="pres">
      <dgm:prSet presAssocID="{3A4A31A6-0045-4A1B-9CDC-C8300131DB7A}" presName="parentText" presStyleLbl="node1" presStyleIdx="1" presStyleCnt="3" custScaleX="44510" custScaleY="70784" custLinFactNeighborX="-15457" custLinFactNeighborY="-28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EAF7AB-FAFB-44B1-8EBB-A0E0DAA50A11}" type="pres">
      <dgm:prSet presAssocID="{3A4A31A6-0045-4A1B-9CDC-C8300131DB7A}" presName="descendantText" presStyleLbl="alignAccFollowNode1" presStyleIdx="1" presStyleCnt="3" custScaleX="127259" custScaleY="90314" custLinFactNeighborX="87" custLinFactNeighborY="-2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12F16E-37AA-455C-992A-622D99198914}" type="pres">
      <dgm:prSet presAssocID="{FAA26402-1A0C-40FA-B37D-2B29857C435F}" presName="sp" presStyleCnt="0"/>
      <dgm:spPr/>
      <dgm:t>
        <a:bodyPr/>
        <a:lstStyle/>
        <a:p>
          <a:endParaRPr lang="ru-RU"/>
        </a:p>
      </dgm:t>
    </dgm:pt>
    <dgm:pt modelId="{B9D80628-B2D0-4359-8A6E-2E08623D8104}" type="pres">
      <dgm:prSet presAssocID="{73368AD5-DB2F-4A5E-B976-815BAFDCA65B}" presName="linNode" presStyleCnt="0"/>
      <dgm:spPr/>
      <dgm:t>
        <a:bodyPr/>
        <a:lstStyle/>
        <a:p>
          <a:endParaRPr lang="ru-RU"/>
        </a:p>
      </dgm:t>
    </dgm:pt>
    <dgm:pt modelId="{58877C44-F735-405A-B029-9714338F0B74}" type="pres">
      <dgm:prSet presAssocID="{73368AD5-DB2F-4A5E-B976-815BAFDCA65B}" presName="parentText" presStyleLbl="node1" presStyleIdx="2" presStyleCnt="3" custScaleX="44510" custScaleY="70784" custLinFactNeighborX="-15457" custLinFactNeighborY="-28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5525D-64D2-4DA0-AE86-05E30EAEA31C}" type="pres">
      <dgm:prSet presAssocID="{73368AD5-DB2F-4A5E-B976-815BAFDCA65B}" presName="descendantText" presStyleLbl="alignAccFollowNode1" presStyleIdx="2" presStyleCnt="3" custScaleX="127259" custScaleY="113166" custLinFactNeighborX="0" custLinFactNeighborY="-4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BD1067-CB05-4590-BCB7-D541366A9708}" type="presOf" srcId="{F6542D99-E400-4D97-B0BD-CF43ACAE1B03}" destId="{33C5525D-64D2-4DA0-AE86-05E30EAEA31C}" srcOrd="0" destOrd="2" presId="urn:microsoft.com/office/officeart/2005/8/layout/vList5"/>
    <dgm:cxn modelId="{98325D83-645A-466B-A6EA-6E309B8386C9}" type="presOf" srcId="{C79221B1-EFEF-4848-AD8A-3BD647E3281F}" destId="{48CE6F97-AE4C-4225-8CC5-0A4FEDB68189}" srcOrd="0" destOrd="0" presId="urn:microsoft.com/office/officeart/2005/8/layout/vList5"/>
    <dgm:cxn modelId="{18286211-B248-4FC6-B1AE-652AC1BB0887}" srcId="{C703E1C9-EB9D-4B74-8818-130AFA0984A9}" destId="{BFB6BA7A-B9C4-4C44-9A1A-73589EAA1025}" srcOrd="0" destOrd="0" parTransId="{8A343F41-052B-449E-948A-FA2C99B397AB}" sibTransId="{5F4B2F96-FB2A-4DAE-9212-66C9891DAEDD}"/>
    <dgm:cxn modelId="{29FE3A79-0E8F-4208-915B-6E5B4CCE222C}" srcId="{3A4A31A6-0045-4A1B-9CDC-C8300131DB7A}" destId="{9BD98A6C-F3F6-4C03-8301-4E25D51EA12A}" srcOrd="3" destOrd="0" parTransId="{79252C12-7231-4A6B-83AA-74706EB4ACF6}" sibTransId="{91A2D96A-AC6D-4607-BEAB-3AD7044417D5}"/>
    <dgm:cxn modelId="{7E90D381-4171-43A4-905E-4557E6E01FBE}" srcId="{C703E1C9-EB9D-4B74-8818-130AFA0984A9}" destId="{3A4A31A6-0045-4A1B-9CDC-C8300131DB7A}" srcOrd="1" destOrd="0" parTransId="{C4636673-0E4C-42CA-8823-CF9E1F8521B6}" sibTransId="{FAA26402-1A0C-40FA-B37D-2B29857C435F}"/>
    <dgm:cxn modelId="{7D589358-CC55-4FAA-9960-2ADF7397AEE4}" type="presOf" srcId="{BF0DDC25-A393-4B54-8834-6B358C64AC4B}" destId="{33C5525D-64D2-4DA0-AE86-05E30EAEA31C}" srcOrd="0" destOrd="4" presId="urn:microsoft.com/office/officeart/2005/8/layout/vList5"/>
    <dgm:cxn modelId="{3A789C2D-A82B-4853-BA10-B2417E80A444}" srcId="{BFB6BA7A-B9C4-4C44-9A1A-73589EAA1025}" destId="{C79221B1-EFEF-4848-AD8A-3BD647E3281F}" srcOrd="0" destOrd="0" parTransId="{DA57F98D-C8BB-474B-9A78-BD869DF4B353}" sibTransId="{69DD4E37-491F-4397-9C16-F4B83F7C721D}"/>
    <dgm:cxn modelId="{74F8686D-3A71-4A7B-BB81-C97A3A752B42}" type="presOf" srcId="{748D0A25-A86C-4011-84B1-71C660ADD41E}" destId="{34EAF7AB-FAFB-44B1-8EBB-A0E0DAA50A11}" srcOrd="0" destOrd="2" presId="urn:microsoft.com/office/officeart/2005/8/layout/vList5"/>
    <dgm:cxn modelId="{50FD6F49-A543-4C42-A7AD-D9320D152D6C}" type="presOf" srcId="{BFB6BA7A-B9C4-4C44-9A1A-73589EAA1025}" destId="{AF13C948-5785-4387-9751-95AAFDBE1364}" srcOrd="0" destOrd="0" presId="urn:microsoft.com/office/officeart/2005/8/layout/vList5"/>
    <dgm:cxn modelId="{8B7D5DA7-90AE-4C1B-9A07-79C53F1053FA}" srcId="{73368AD5-DB2F-4A5E-B976-815BAFDCA65B}" destId="{F6542D99-E400-4D97-B0BD-CF43ACAE1B03}" srcOrd="2" destOrd="0" parTransId="{61D6438F-198D-4B72-9AFB-61C863C5BD12}" sibTransId="{1B3D2361-ADF7-42C0-BD61-E5F74103690B}"/>
    <dgm:cxn modelId="{CDE27074-3FD4-4C27-976A-E157D68383C1}" type="presOf" srcId="{73368AD5-DB2F-4A5E-B976-815BAFDCA65B}" destId="{58877C44-F735-405A-B029-9714338F0B74}" srcOrd="0" destOrd="0" presId="urn:microsoft.com/office/officeart/2005/8/layout/vList5"/>
    <dgm:cxn modelId="{8F5F7774-5814-4A85-AB1D-11F36A85E944}" type="presOf" srcId="{08B58576-18A1-4060-B9A8-66E70DBF8138}" destId="{34EAF7AB-FAFB-44B1-8EBB-A0E0DAA50A11}" srcOrd="0" destOrd="4" presId="urn:microsoft.com/office/officeart/2005/8/layout/vList5"/>
    <dgm:cxn modelId="{49C501F5-86C9-41B6-BC63-11F6C56CABEA}" srcId="{C703E1C9-EB9D-4B74-8818-130AFA0984A9}" destId="{73368AD5-DB2F-4A5E-B976-815BAFDCA65B}" srcOrd="2" destOrd="0" parTransId="{F80853C0-690A-4687-A5C3-1C7D8CA086A3}" sibTransId="{2337EC04-10FD-4871-B3BD-079458C6B484}"/>
    <dgm:cxn modelId="{769394F2-3200-4E4A-AA9A-9ABF98B0AC77}" srcId="{73368AD5-DB2F-4A5E-B976-815BAFDCA65B}" destId="{50485118-A29E-4207-8B82-F4B9FEB8ED1A}" srcOrd="3" destOrd="0" parTransId="{E002D7C3-2A2D-42BB-A63F-A20E71304E59}" sibTransId="{A16DDA4C-D413-4F2A-A765-81167324C737}"/>
    <dgm:cxn modelId="{C1ADD5E1-3966-43B6-8560-3B5CB938762B}" srcId="{3A4A31A6-0045-4A1B-9CDC-C8300131DB7A}" destId="{9B97B7E7-75C6-4EF7-A553-E3BC78F8C3DF}" srcOrd="0" destOrd="0" parTransId="{F7EDF1C6-E456-4E45-84E1-45F07F22AAFA}" sibTransId="{898C0575-0E28-42D4-8D4F-C0C050AE4B42}"/>
    <dgm:cxn modelId="{8BF1B695-68AC-495C-8955-94A3203F08E8}" srcId="{73368AD5-DB2F-4A5E-B976-815BAFDCA65B}" destId="{ADA4E7AF-ED8D-4E84-B8C1-4B466FC9FD80}" srcOrd="0" destOrd="0" parTransId="{9F6BBD44-2552-45E0-A57E-9E22B26ADD7C}" sibTransId="{864D3F26-24F3-43D6-B375-F5F723994DBA}"/>
    <dgm:cxn modelId="{DE04B757-1E15-4D53-9123-D51FF17BD310}" type="presOf" srcId="{9B97B7E7-75C6-4EF7-A553-E3BC78F8C3DF}" destId="{34EAF7AB-FAFB-44B1-8EBB-A0E0DAA50A11}" srcOrd="0" destOrd="0" presId="urn:microsoft.com/office/officeart/2005/8/layout/vList5"/>
    <dgm:cxn modelId="{60C3E682-7ACF-4414-883E-F07083F3AA67}" srcId="{3A4A31A6-0045-4A1B-9CDC-C8300131DB7A}" destId="{08B58576-18A1-4060-B9A8-66E70DBF8138}" srcOrd="4" destOrd="0" parTransId="{4D929F57-A234-47F5-B31C-79835BB1C7DE}" sibTransId="{C40D79D9-62F7-4255-8D64-C7528692BE71}"/>
    <dgm:cxn modelId="{1BFE776E-0E17-4322-A714-1178268872C2}" type="presOf" srcId="{ADA4E7AF-ED8D-4E84-B8C1-4B466FC9FD80}" destId="{33C5525D-64D2-4DA0-AE86-05E30EAEA31C}" srcOrd="0" destOrd="0" presId="urn:microsoft.com/office/officeart/2005/8/layout/vList5"/>
    <dgm:cxn modelId="{A3E063CC-2A1A-4B75-A21A-425C8E00F972}" srcId="{73368AD5-DB2F-4A5E-B976-815BAFDCA65B}" destId="{828D64EB-22A2-4871-B13E-A55C3A9B0F8F}" srcOrd="5" destOrd="0" parTransId="{6A0443A3-C663-4ACF-B071-D24A424CD1FE}" sibTransId="{C1B4006C-B016-4822-9C02-EB3825F6F1A6}"/>
    <dgm:cxn modelId="{D5DCCF96-3416-454F-A92F-19061F794274}" type="presOf" srcId="{0B456EBC-661B-4008-A871-F1C8E48C56E6}" destId="{34EAF7AB-FAFB-44B1-8EBB-A0E0DAA50A11}" srcOrd="0" destOrd="5" presId="urn:microsoft.com/office/officeart/2005/8/layout/vList5"/>
    <dgm:cxn modelId="{281B7CC0-006A-49D2-9540-EF786CA9D5DD}" type="presOf" srcId="{13332A5B-BC74-4F50-A2E2-F45AA58E84A7}" destId="{34EAF7AB-FAFB-44B1-8EBB-A0E0DAA50A11}" srcOrd="0" destOrd="1" presId="urn:microsoft.com/office/officeart/2005/8/layout/vList5"/>
    <dgm:cxn modelId="{9E687B34-EC39-477D-885D-4BE047E346A2}" type="presOf" srcId="{50485118-A29E-4207-8B82-F4B9FEB8ED1A}" destId="{33C5525D-64D2-4DA0-AE86-05E30EAEA31C}" srcOrd="0" destOrd="3" presId="urn:microsoft.com/office/officeart/2005/8/layout/vList5"/>
    <dgm:cxn modelId="{8968215C-2098-4BF9-8900-E92120630E65}" srcId="{73368AD5-DB2F-4A5E-B976-815BAFDCA65B}" destId="{BF0DDC25-A393-4B54-8834-6B358C64AC4B}" srcOrd="4" destOrd="0" parTransId="{5DDDE67F-8E9D-435C-A350-6A465669141E}" sibTransId="{6859E582-F0B7-437C-AB3B-9E84825E79FB}"/>
    <dgm:cxn modelId="{26DF8CF2-8504-4098-A1A7-02261A29EA0C}" type="presOf" srcId="{828D64EB-22A2-4871-B13E-A55C3A9B0F8F}" destId="{33C5525D-64D2-4DA0-AE86-05E30EAEA31C}" srcOrd="0" destOrd="5" presId="urn:microsoft.com/office/officeart/2005/8/layout/vList5"/>
    <dgm:cxn modelId="{2DD9A720-D5C7-490E-AF09-F6EDC5ABA435}" type="presOf" srcId="{9BD98A6C-F3F6-4C03-8301-4E25D51EA12A}" destId="{34EAF7AB-FAFB-44B1-8EBB-A0E0DAA50A11}" srcOrd="0" destOrd="3" presId="urn:microsoft.com/office/officeart/2005/8/layout/vList5"/>
    <dgm:cxn modelId="{BA091D52-F660-45F4-A5AE-DA0E10B9C123}" type="presOf" srcId="{3A4A31A6-0045-4A1B-9CDC-C8300131DB7A}" destId="{7F4CED36-0203-42A1-8E8C-C8495CBEBA3F}" srcOrd="0" destOrd="0" presId="urn:microsoft.com/office/officeart/2005/8/layout/vList5"/>
    <dgm:cxn modelId="{4F1660AB-93F0-4C12-A487-41BBB308F8ED}" srcId="{3A4A31A6-0045-4A1B-9CDC-C8300131DB7A}" destId="{748D0A25-A86C-4011-84B1-71C660ADD41E}" srcOrd="2" destOrd="0" parTransId="{70D55FB6-9AAF-4CB5-9EC3-F16F1F40F80B}" sibTransId="{FB3EBAFE-5457-4E16-8406-641ABE16FBDB}"/>
    <dgm:cxn modelId="{6B843178-31C2-4F9A-B7B6-DA78790F4692}" srcId="{3A4A31A6-0045-4A1B-9CDC-C8300131DB7A}" destId="{13332A5B-BC74-4F50-A2E2-F45AA58E84A7}" srcOrd="1" destOrd="0" parTransId="{3C0AF0EC-7E3E-4159-85EF-453128586354}" sibTransId="{80CDE7CB-620C-47F9-B2D6-05F870621161}"/>
    <dgm:cxn modelId="{573DA07B-7A93-43B8-BA6B-74A5D2FA55EB}" srcId="{3A4A31A6-0045-4A1B-9CDC-C8300131DB7A}" destId="{0B456EBC-661B-4008-A871-F1C8E48C56E6}" srcOrd="5" destOrd="0" parTransId="{A6671665-E892-44B2-BEF8-F35F6C19F8CC}" sibTransId="{E0662F79-3B89-47A7-9BAC-67CE75276DC1}"/>
    <dgm:cxn modelId="{25625068-C04F-428B-AE97-DBB6C0149188}" type="presOf" srcId="{C703E1C9-EB9D-4B74-8818-130AFA0984A9}" destId="{FBA327B7-4CAE-477F-97F5-440E4D38B279}" srcOrd="0" destOrd="0" presId="urn:microsoft.com/office/officeart/2005/8/layout/vList5"/>
    <dgm:cxn modelId="{F270923B-0EA0-4668-BD0A-F800F7CC2F87}" srcId="{73368AD5-DB2F-4A5E-B976-815BAFDCA65B}" destId="{2E5F9D5F-713D-4C91-AC4C-921E3DDF0295}" srcOrd="1" destOrd="0" parTransId="{981B5353-94AE-442F-A6B4-90393AE458DC}" sibTransId="{24C17288-DABE-4977-8814-1FEA34FEC3D3}"/>
    <dgm:cxn modelId="{B656CD10-8493-4CFC-9D3F-CB9E421ACE6E}" type="presOf" srcId="{2E5F9D5F-713D-4C91-AC4C-921E3DDF0295}" destId="{33C5525D-64D2-4DA0-AE86-05E30EAEA31C}" srcOrd="0" destOrd="1" presId="urn:microsoft.com/office/officeart/2005/8/layout/vList5"/>
    <dgm:cxn modelId="{E04144C7-7BF1-4CD2-B34D-72EF683104C9}" type="presParOf" srcId="{FBA327B7-4CAE-477F-97F5-440E4D38B279}" destId="{19874C2D-C7D2-4E1E-A5D7-83AA2722E71C}" srcOrd="0" destOrd="0" presId="urn:microsoft.com/office/officeart/2005/8/layout/vList5"/>
    <dgm:cxn modelId="{157FBFF9-0331-456A-8EB2-5942C0F200B3}" type="presParOf" srcId="{19874C2D-C7D2-4E1E-A5D7-83AA2722E71C}" destId="{AF13C948-5785-4387-9751-95AAFDBE1364}" srcOrd="0" destOrd="0" presId="urn:microsoft.com/office/officeart/2005/8/layout/vList5"/>
    <dgm:cxn modelId="{E24CFC62-A09B-49BF-8957-A107DFC928C5}" type="presParOf" srcId="{19874C2D-C7D2-4E1E-A5D7-83AA2722E71C}" destId="{48CE6F97-AE4C-4225-8CC5-0A4FEDB68189}" srcOrd="1" destOrd="0" presId="urn:microsoft.com/office/officeart/2005/8/layout/vList5"/>
    <dgm:cxn modelId="{EB4DB689-08B1-4BE6-A963-03F73DAE4515}" type="presParOf" srcId="{FBA327B7-4CAE-477F-97F5-440E4D38B279}" destId="{3A886621-ABD3-4C2E-B9CE-40D49A4F5810}" srcOrd="1" destOrd="0" presId="urn:microsoft.com/office/officeart/2005/8/layout/vList5"/>
    <dgm:cxn modelId="{D405902E-72F5-4FA3-83E2-17D2F52A860A}" type="presParOf" srcId="{FBA327B7-4CAE-477F-97F5-440E4D38B279}" destId="{2EE0FC95-F722-4CD3-857D-3541FC69AB74}" srcOrd="2" destOrd="0" presId="urn:microsoft.com/office/officeart/2005/8/layout/vList5"/>
    <dgm:cxn modelId="{6D3BB81E-3E20-47A8-B305-CB613CB4B475}" type="presParOf" srcId="{2EE0FC95-F722-4CD3-857D-3541FC69AB74}" destId="{7F4CED36-0203-42A1-8E8C-C8495CBEBA3F}" srcOrd="0" destOrd="0" presId="urn:microsoft.com/office/officeart/2005/8/layout/vList5"/>
    <dgm:cxn modelId="{600C3073-7618-40FF-9A15-90150F630DCB}" type="presParOf" srcId="{2EE0FC95-F722-4CD3-857D-3541FC69AB74}" destId="{34EAF7AB-FAFB-44B1-8EBB-A0E0DAA50A11}" srcOrd="1" destOrd="0" presId="urn:microsoft.com/office/officeart/2005/8/layout/vList5"/>
    <dgm:cxn modelId="{C323117C-BE5A-4E3E-9134-7423BBA6601A}" type="presParOf" srcId="{FBA327B7-4CAE-477F-97F5-440E4D38B279}" destId="{A712F16E-37AA-455C-992A-622D99198914}" srcOrd="3" destOrd="0" presId="urn:microsoft.com/office/officeart/2005/8/layout/vList5"/>
    <dgm:cxn modelId="{3A8EF682-1662-4BA2-B521-F526F806A6C5}" type="presParOf" srcId="{FBA327B7-4CAE-477F-97F5-440E4D38B279}" destId="{B9D80628-B2D0-4359-8A6E-2E08623D8104}" srcOrd="4" destOrd="0" presId="urn:microsoft.com/office/officeart/2005/8/layout/vList5"/>
    <dgm:cxn modelId="{C06669E6-6AAC-4CD6-8F47-07A1A044200F}" type="presParOf" srcId="{B9D80628-B2D0-4359-8A6E-2E08623D8104}" destId="{58877C44-F735-405A-B029-9714338F0B74}" srcOrd="0" destOrd="0" presId="urn:microsoft.com/office/officeart/2005/8/layout/vList5"/>
    <dgm:cxn modelId="{AD40829F-9F67-4968-9CB5-2B96228E0418}" type="presParOf" srcId="{B9D80628-B2D0-4359-8A6E-2E08623D8104}" destId="{33C5525D-64D2-4DA0-AE86-05E30EAEA31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8DA507-1081-4D6F-90AE-F451D7902D40}" type="doc">
      <dgm:prSet loTypeId="urn:microsoft.com/office/officeart/2005/8/layout/equation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EC7BC82-3057-4F99-8D08-52A8964C86AD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Оплата по тарифным ставкам и окладам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EDCA5F-8C25-47A4-97A1-6EEFA51A2458}" type="parTrans" cxnId="{87BB1A72-FAF4-4F62-B642-172726764627}">
      <dgm:prSet/>
      <dgm:spPr/>
      <dgm:t>
        <a:bodyPr/>
        <a:lstStyle/>
        <a:p>
          <a:endParaRPr lang="ru-RU"/>
        </a:p>
      </dgm:t>
    </dgm:pt>
    <dgm:pt modelId="{4E759163-63FA-4644-BC9B-2C51A89329A9}" type="sibTrans" cxnId="{87BB1A72-FAF4-4F62-B642-172726764627}">
      <dgm:prSet/>
      <dgm:spPr/>
      <dgm:t>
        <a:bodyPr/>
        <a:lstStyle/>
        <a:p>
          <a:endParaRPr lang="ru-RU"/>
        </a:p>
      </dgm:t>
    </dgm:pt>
    <dgm:pt modelId="{D090B4CB-83E6-4D64-A6F7-52740F0B5483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Компенсационные выплаты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530C7D-55C5-4B67-99BA-AD1F30D1E429}" type="parTrans" cxnId="{368DA68C-13B1-42C4-A21F-C39BFC9416DB}">
      <dgm:prSet/>
      <dgm:spPr/>
      <dgm:t>
        <a:bodyPr/>
        <a:lstStyle/>
        <a:p>
          <a:endParaRPr lang="ru-RU"/>
        </a:p>
      </dgm:t>
    </dgm:pt>
    <dgm:pt modelId="{B54DC469-ADD7-487A-918A-C6878F58A94C}" type="sibTrans" cxnId="{368DA68C-13B1-42C4-A21F-C39BFC9416DB}">
      <dgm:prSet/>
      <dgm:spPr/>
      <dgm:t>
        <a:bodyPr/>
        <a:lstStyle/>
        <a:p>
          <a:endParaRPr lang="ru-RU"/>
        </a:p>
      </dgm:t>
    </dgm:pt>
    <dgm:pt modelId="{084C6BC9-DE82-4052-AA02-5022F01520D2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Стимулирующие выплаты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FD8165-D225-4901-92CB-ECD6C1E3DDC5}" type="parTrans" cxnId="{51360A69-E411-4B77-8C42-04CABF00E1A6}">
      <dgm:prSet/>
      <dgm:spPr/>
      <dgm:t>
        <a:bodyPr/>
        <a:lstStyle/>
        <a:p>
          <a:endParaRPr lang="ru-RU"/>
        </a:p>
      </dgm:t>
    </dgm:pt>
    <dgm:pt modelId="{FDD8EA0F-DEF7-46E3-9E9F-DA8A347D3FB2}" type="sibTrans" cxnId="{51360A69-E411-4B77-8C42-04CABF00E1A6}">
      <dgm:prSet/>
      <dgm:spPr/>
      <dgm:t>
        <a:bodyPr/>
        <a:lstStyle/>
        <a:p>
          <a:endParaRPr lang="ru-RU"/>
        </a:p>
      </dgm:t>
    </dgm:pt>
    <dgm:pt modelId="{E52203A7-720F-4C52-B4BC-42CA14EF3AFA}">
      <dgm:prSet phldrT="[Текст]" custT="1"/>
      <dgm:spPr/>
      <dgm:t>
        <a:bodyPr/>
        <a:lstStyle/>
        <a:p>
          <a:r>
            <a:rPr lang="ru-RU" sz="1800" b="1" smtClean="0">
              <a:latin typeface="Arial" panose="020B0604020202020204" pitchFamily="34" charset="0"/>
              <a:cs typeface="Arial" panose="020B0604020202020204" pitchFamily="34" charset="0"/>
            </a:rPr>
            <a:t>Заработная плата работника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305BA0-12BD-4B82-AE78-C86DE3F3E9DF}" type="parTrans" cxnId="{579A483D-39B8-4B86-90F0-90BCF31B0D06}">
      <dgm:prSet/>
      <dgm:spPr/>
      <dgm:t>
        <a:bodyPr/>
        <a:lstStyle/>
        <a:p>
          <a:endParaRPr lang="ru-RU"/>
        </a:p>
      </dgm:t>
    </dgm:pt>
    <dgm:pt modelId="{64494E2C-0C2E-4573-8CD9-34E874A86BE7}" type="sibTrans" cxnId="{579A483D-39B8-4B86-90F0-90BCF31B0D06}">
      <dgm:prSet/>
      <dgm:spPr/>
      <dgm:t>
        <a:bodyPr/>
        <a:lstStyle/>
        <a:p>
          <a:endParaRPr lang="ru-RU"/>
        </a:p>
      </dgm:t>
    </dgm:pt>
    <dgm:pt modelId="{A68B245A-04DF-4A32-845B-6F1C83480593}" type="pres">
      <dgm:prSet presAssocID="{548DA507-1081-4D6F-90AE-F451D7902D4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A6BDEA-7D34-4D7D-A68C-AACC722C2172}" type="pres">
      <dgm:prSet presAssocID="{FEC7BC82-3057-4F99-8D08-52A8964C86AD}" presName="node" presStyleLbl="node1" presStyleIdx="0" presStyleCnt="4" custScaleX="96556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5A7C36-451F-45CD-956D-85E06A003D32}" type="pres">
      <dgm:prSet presAssocID="{4E759163-63FA-4644-BC9B-2C51A89329A9}" presName="spacerL" presStyleCnt="0"/>
      <dgm:spPr/>
      <dgm:t>
        <a:bodyPr/>
        <a:lstStyle/>
        <a:p>
          <a:endParaRPr lang="ru-RU"/>
        </a:p>
      </dgm:t>
    </dgm:pt>
    <dgm:pt modelId="{53CC2353-DE8B-4FB8-9F35-E675F5692251}" type="pres">
      <dgm:prSet presAssocID="{4E759163-63FA-4644-BC9B-2C51A89329A9}" presName="sibTrans" presStyleLbl="sibTrans2D1" presStyleIdx="0" presStyleCnt="3" custScaleX="46978" custScaleY="54611"/>
      <dgm:spPr/>
      <dgm:t>
        <a:bodyPr/>
        <a:lstStyle/>
        <a:p>
          <a:endParaRPr lang="ru-RU"/>
        </a:p>
      </dgm:t>
    </dgm:pt>
    <dgm:pt modelId="{213910F6-6395-4A6A-BE17-28F55909E1EB}" type="pres">
      <dgm:prSet presAssocID="{4E759163-63FA-4644-BC9B-2C51A89329A9}" presName="spacerR" presStyleCnt="0"/>
      <dgm:spPr/>
      <dgm:t>
        <a:bodyPr/>
        <a:lstStyle/>
        <a:p>
          <a:endParaRPr lang="ru-RU"/>
        </a:p>
      </dgm:t>
    </dgm:pt>
    <dgm:pt modelId="{C993831A-C604-48CE-88EB-3CD746F3B3B0}" type="pres">
      <dgm:prSet presAssocID="{D090B4CB-83E6-4D64-A6F7-52740F0B5483}" presName="node" presStyleLbl="node1" presStyleIdx="1" presStyleCnt="4" custScaleX="96556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E4441-63EB-42CA-A9E1-277B1A402806}" type="pres">
      <dgm:prSet presAssocID="{B54DC469-ADD7-487A-918A-C6878F58A94C}" presName="spacerL" presStyleCnt="0"/>
      <dgm:spPr/>
      <dgm:t>
        <a:bodyPr/>
        <a:lstStyle/>
        <a:p>
          <a:endParaRPr lang="ru-RU"/>
        </a:p>
      </dgm:t>
    </dgm:pt>
    <dgm:pt modelId="{9E86CC52-894E-42E3-B123-ECE683C8B826}" type="pres">
      <dgm:prSet presAssocID="{B54DC469-ADD7-487A-918A-C6878F58A94C}" presName="sibTrans" presStyleLbl="sibTrans2D1" presStyleIdx="1" presStyleCnt="3" custScaleX="46978" custScaleY="54611"/>
      <dgm:spPr/>
      <dgm:t>
        <a:bodyPr/>
        <a:lstStyle/>
        <a:p>
          <a:endParaRPr lang="ru-RU"/>
        </a:p>
      </dgm:t>
    </dgm:pt>
    <dgm:pt modelId="{28502A7C-A5D5-4EBA-97A6-737C162787B0}" type="pres">
      <dgm:prSet presAssocID="{B54DC469-ADD7-487A-918A-C6878F58A94C}" presName="spacerR" presStyleCnt="0"/>
      <dgm:spPr/>
      <dgm:t>
        <a:bodyPr/>
        <a:lstStyle/>
        <a:p>
          <a:endParaRPr lang="ru-RU"/>
        </a:p>
      </dgm:t>
    </dgm:pt>
    <dgm:pt modelId="{25A2316E-437C-4AB8-8384-BC9D6BE47B2D}" type="pres">
      <dgm:prSet presAssocID="{084C6BC9-DE82-4052-AA02-5022F01520D2}" presName="node" presStyleLbl="node1" presStyleIdx="2" presStyleCnt="4" custScaleX="96556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F7D75D-2E05-4A18-BBFC-EAABD1E13448}" type="pres">
      <dgm:prSet presAssocID="{FDD8EA0F-DEF7-46E3-9E9F-DA8A347D3FB2}" presName="spacerL" presStyleCnt="0"/>
      <dgm:spPr/>
      <dgm:t>
        <a:bodyPr/>
        <a:lstStyle/>
        <a:p>
          <a:endParaRPr lang="ru-RU"/>
        </a:p>
      </dgm:t>
    </dgm:pt>
    <dgm:pt modelId="{4E5E5410-EDAE-4006-893D-1F1CC6EF367A}" type="pres">
      <dgm:prSet presAssocID="{FDD8EA0F-DEF7-46E3-9E9F-DA8A347D3FB2}" presName="sibTrans" presStyleLbl="sibTrans2D1" presStyleIdx="2" presStyleCnt="3" custScaleX="46978" custScaleY="54611"/>
      <dgm:spPr/>
      <dgm:t>
        <a:bodyPr/>
        <a:lstStyle/>
        <a:p>
          <a:endParaRPr lang="ru-RU"/>
        </a:p>
      </dgm:t>
    </dgm:pt>
    <dgm:pt modelId="{276C5513-87FF-40B6-8519-4C1AE06B6E49}" type="pres">
      <dgm:prSet presAssocID="{FDD8EA0F-DEF7-46E3-9E9F-DA8A347D3FB2}" presName="spacerR" presStyleCnt="0"/>
      <dgm:spPr/>
      <dgm:t>
        <a:bodyPr/>
        <a:lstStyle/>
        <a:p>
          <a:endParaRPr lang="ru-RU"/>
        </a:p>
      </dgm:t>
    </dgm:pt>
    <dgm:pt modelId="{B9C3364F-3497-4DAF-B8B1-BD4595ADA0E5}" type="pres">
      <dgm:prSet presAssocID="{E52203A7-720F-4C52-B4BC-42CA14EF3AFA}" presName="node" presStyleLbl="node1" presStyleIdx="3" presStyleCnt="4" custScaleX="156706" custScaleY="1046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4B29FC-2354-4AED-9929-F3E42C240B99}" type="presOf" srcId="{FEC7BC82-3057-4F99-8D08-52A8964C86AD}" destId="{0AA6BDEA-7D34-4D7D-A68C-AACC722C2172}" srcOrd="0" destOrd="0" presId="urn:microsoft.com/office/officeart/2005/8/layout/equation1"/>
    <dgm:cxn modelId="{368DA68C-13B1-42C4-A21F-C39BFC9416DB}" srcId="{548DA507-1081-4D6F-90AE-F451D7902D40}" destId="{D090B4CB-83E6-4D64-A6F7-52740F0B5483}" srcOrd="1" destOrd="0" parTransId="{6A530C7D-55C5-4B67-99BA-AD1F30D1E429}" sibTransId="{B54DC469-ADD7-487A-918A-C6878F58A94C}"/>
    <dgm:cxn modelId="{93818093-D0CA-40D9-98CF-FB4D1DF2E660}" type="presOf" srcId="{548DA507-1081-4D6F-90AE-F451D7902D40}" destId="{A68B245A-04DF-4A32-845B-6F1C83480593}" srcOrd="0" destOrd="0" presId="urn:microsoft.com/office/officeart/2005/8/layout/equation1"/>
    <dgm:cxn modelId="{ECB68E4A-0C72-4DB7-BD2A-816CB63AE369}" type="presOf" srcId="{B54DC469-ADD7-487A-918A-C6878F58A94C}" destId="{9E86CC52-894E-42E3-B123-ECE683C8B826}" srcOrd="0" destOrd="0" presId="urn:microsoft.com/office/officeart/2005/8/layout/equation1"/>
    <dgm:cxn modelId="{E279AC76-C6A3-40D2-83F4-D0D42D1062BD}" type="presOf" srcId="{4E759163-63FA-4644-BC9B-2C51A89329A9}" destId="{53CC2353-DE8B-4FB8-9F35-E675F5692251}" srcOrd="0" destOrd="0" presId="urn:microsoft.com/office/officeart/2005/8/layout/equation1"/>
    <dgm:cxn modelId="{6502C5D9-874F-4859-A4C8-E37C10C0D60E}" type="presOf" srcId="{E52203A7-720F-4C52-B4BC-42CA14EF3AFA}" destId="{B9C3364F-3497-4DAF-B8B1-BD4595ADA0E5}" srcOrd="0" destOrd="0" presId="urn:microsoft.com/office/officeart/2005/8/layout/equation1"/>
    <dgm:cxn modelId="{579A483D-39B8-4B86-90F0-90BCF31B0D06}" srcId="{548DA507-1081-4D6F-90AE-F451D7902D40}" destId="{E52203A7-720F-4C52-B4BC-42CA14EF3AFA}" srcOrd="3" destOrd="0" parTransId="{BE305BA0-12BD-4B82-AE78-C86DE3F3E9DF}" sibTransId="{64494E2C-0C2E-4573-8CD9-34E874A86BE7}"/>
    <dgm:cxn modelId="{87BB1A72-FAF4-4F62-B642-172726764627}" srcId="{548DA507-1081-4D6F-90AE-F451D7902D40}" destId="{FEC7BC82-3057-4F99-8D08-52A8964C86AD}" srcOrd="0" destOrd="0" parTransId="{88EDCA5F-8C25-47A4-97A1-6EEFA51A2458}" sibTransId="{4E759163-63FA-4644-BC9B-2C51A89329A9}"/>
    <dgm:cxn modelId="{51360A69-E411-4B77-8C42-04CABF00E1A6}" srcId="{548DA507-1081-4D6F-90AE-F451D7902D40}" destId="{084C6BC9-DE82-4052-AA02-5022F01520D2}" srcOrd="2" destOrd="0" parTransId="{BBFD8165-D225-4901-92CB-ECD6C1E3DDC5}" sibTransId="{FDD8EA0F-DEF7-46E3-9E9F-DA8A347D3FB2}"/>
    <dgm:cxn modelId="{68E6E5F1-74E3-44C7-9A1F-06E5B0957044}" type="presOf" srcId="{084C6BC9-DE82-4052-AA02-5022F01520D2}" destId="{25A2316E-437C-4AB8-8384-BC9D6BE47B2D}" srcOrd="0" destOrd="0" presId="urn:microsoft.com/office/officeart/2005/8/layout/equation1"/>
    <dgm:cxn modelId="{3B42F14E-CDB7-4BF4-93D0-DF8C89C55C4C}" type="presOf" srcId="{FDD8EA0F-DEF7-46E3-9E9F-DA8A347D3FB2}" destId="{4E5E5410-EDAE-4006-893D-1F1CC6EF367A}" srcOrd="0" destOrd="0" presId="urn:microsoft.com/office/officeart/2005/8/layout/equation1"/>
    <dgm:cxn modelId="{67B9BC2E-5400-410C-944C-B07CDA611F5A}" type="presOf" srcId="{D090B4CB-83E6-4D64-A6F7-52740F0B5483}" destId="{C993831A-C604-48CE-88EB-3CD746F3B3B0}" srcOrd="0" destOrd="0" presId="urn:microsoft.com/office/officeart/2005/8/layout/equation1"/>
    <dgm:cxn modelId="{17A076CE-A8BD-40DC-AD5B-5D334529687D}" type="presParOf" srcId="{A68B245A-04DF-4A32-845B-6F1C83480593}" destId="{0AA6BDEA-7D34-4D7D-A68C-AACC722C2172}" srcOrd="0" destOrd="0" presId="urn:microsoft.com/office/officeart/2005/8/layout/equation1"/>
    <dgm:cxn modelId="{2158855F-21FC-4947-8C64-89F50EFD2729}" type="presParOf" srcId="{A68B245A-04DF-4A32-845B-6F1C83480593}" destId="{3E5A7C36-451F-45CD-956D-85E06A003D32}" srcOrd="1" destOrd="0" presId="urn:microsoft.com/office/officeart/2005/8/layout/equation1"/>
    <dgm:cxn modelId="{F63C1917-685F-4337-81D5-88F21519F0C5}" type="presParOf" srcId="{A68B245A-04DF-4A32-845B-6F1C83480593}" destId="{53CC2353-DE8B-4FB8-9F35-E675F5692251}" srcOrd="2" destOrd="0" presId="urn:microsoft.com/office/officeart/2005/8/layout/equation1"/>
    <dgm:cxn modelId="{2CDF690D-76F7-4397-B1BE-D4EB756A9CD6}" type="presParOf" srcId="{A68B245A-04DF-4A32-845B-6F1C83480593}" destId="{213910F6-6395-4A6A-BE17-28F55909E1EB}" srcOrd="3" destOrd="0" presId="urn:microsoft.com/office/officeart/2005/8/layout/equation1"/>
    <dgm:cxn modelId="{9AC6EE06-28F4-4AA6-A000-189D3C4337A7}" type="presParOf" srcId="{A68B245A-04DF-4A32-845B-6F1C83480593}" destId="{C993831A-C604-48CE-88EB-3CD746F3B3B0}" srcOrd="4" destOrd="0" presId="urn:microsoft.com/office/officeart/2005/8/layout/equation1"/>
    <dgm:cxn modelId="{7F3F2A6B-01C1-4B60-BCD5-3012AD88DAF3}" type="presParOf" srcId="{A68B245A-04DF-4A32-845B-6F1C83480593}" destId="{FE4E4441-63EB-42CA-A9E1-277B1A402806}" srcOrd="5" destOrd="0" presId="urn:microsoft.com/office/officeart/2005/8/layout/equation1"/>
    <dgm:cxn modelId="{B44DC16B-E788-4C28-8D83-770BB077891E}" type="presParOf" srcId="{A68B245A-04DF-4A32-845B-6F1C83480593}" destId="{9E86CC52-894E-42E3-B123-ECE683C8B826}" srcOrd="6" destOrd="0" presId="urn:microsoft.com/office/officeart/2005/8/layout/equation1"/>
    <dgm:cxn modelId="{4E391860-425F-45FA-B363-DD3969CB174A}" type="presParOf" srcId="{A68B245A-04DF-4A32-845B-6F1C83480593}" destId="{28502A7C-A5D5-4EBA-97A6-737C162787B0}" srcOrd="7" destOrd="0" presId="urn:microsoft.com/office/officeart/2005/8/layout/equation1"/>
    <dgm:cxn modelId="{EA7C6922-57D2-4633-AECB-A29AA1B7E3E5}" type="presParOf" srcId="{A68B245A-04DF-4A32-845B-6F1C83480593}" destId="{25A2316E-437C-4AB8-8384-BC9D6BE47B2D}" srcOrd="8" destOrd="0" presId="urn:microsoft.com/office/officeart/2005/8/layout/equation1"/>
    <dgm:cxn modelId="{6D3EE6B1-18E0-44CB-87F6-0470B9818205}" type="presParOf" srcId="{A68B245A-04DF-4A32-845B-6F1C83480593}" destId="{11F7D75D-2E05-4A18-BBFC-EAABD1E13448}" srcOrd="9" destOrd="0" presId="urn:microsoft.com/office/officeart/2005/8/layout/equation1"/>
    <dgm:cxn modelId="{7D9C4B14-B9C0-4592-BDEE-B6B37AEA0621}" type="presParOf" srcId="{A68B245A-04DF-4A32-845B-6F1C83480593}" destId="{4E5E5410-EDAE-4006-893D-1F1CC6EF367A}" srcOrd="10" destOrd="0" presId="urn:microsoft.com/office/officeart/2005/8/layout/equation1"/>
    <dgm:cxn modelId="{A600E722-2919-4796-8B5B-3B60D2A3FC71}" type="presParOf" srcId="{A68B245A-04DF-4A32-845B-6F1C83480593}" destId="{276C5513-87FF-40B6-8519-4C1AE06B6E49}" srcOrd="11" destOrd="0" presId="urn:microsoft.com/office/officeart/2005/8/layout/equation1"/>
    <dgm:cxn modelId="{EFB00D74-CEB7-4AA7-B738-B2B1CA6C39E1}" type="presParOf" srcId="{A68B245A-04DF-4A32-845B-6F1C83480593}" destId="{B9C3364F-3497-4DAF-B8B1-BD4595ADA0E5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0FFE64-618C-4BC0-B88B-A6C16FD5D8DF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5" csCatId="accent1" phldr="1"/>
      <dgm:spPr/>
    </dgm:pt>
    <dgm:pt modelId="{1CA9E99B-9CD7-4C34-AB29-FCC2F10EB719}">
      <dgm:prSet phldrT="[Текст]" custT="1"/>
      <dgm:spPr/>
      <dgm:t>
        <a:bodyPr/>
        <a:lstStyle/>
        <a:p>
          <a:r>
            <a:rPr lang="ru-RU" altLang="ru-RU" sz="1200" b="1" dirty="0" smtClean="0">
              <a:cs typeface="Times New Roman" pitchFamily="18" charset="0"/>
            </a:rPr>
            <a:t>«</a:t>
          </a:r>
          <a:r>
            <a:rPr lang="ru-RU" altLang="ru-RU" sz="1200" b="1" dirty="0" smtClean="0"/>
            <a:t>Будущее создается сегодня!» </a:t>
          </a:r>
        </a:p>
        <a:p>
          <a:r>
            <a:rPr lang="ru-RU" altLang="ru-RU" sz="1200" b="1" dirty="0" smtClean="0"/>
            <a:t>– в этих словах заключена основная идея кадровой политики нашего Общества. </a:t>
          </a:r>
        </a:p>
        <a:p>
          <a:r>
            <a:rPr lang="ru-RU" sz="1200" b="1" dirty="0" smtClean="0"/>
            <a:t>Выбор места работы - ответственный шаг и закладка мощного фундамента будущего человека. </a:t>
          </a:r>
        </a:p>
        <a:p>
          <a:r>
            <a:rPr lang="ru-RU" sz="1200" b="1" dirty="0" smtClean="0"/>
            <a:t>Выбранный путь влияет на все аспекты дальнейшей жизни человека</a:t>
          </a:r>
          <a:r>
            <a:rPr lang="en-US" sz="1200" b="1" dirty="0" smtClean="0"/>
            <a:t>.</a:t>
          </a:r>
          <a:r>
            <a:rPr lang="ru-RU" sz="1200" b="1" dirty="0" smtClean="0"/>
            <a:t> Работа в команде </a:t>
          </a:r>
        </a:p>
        <a:p>
          <a:r>
            <a:rPr lang="ru-RU" sz="1200" b="1" dirty="0" smtClean="0"/>
            <a:t>ООО «РН-Бурение» предлагает возможность развития в карьерном и личностном плане для каждого сотрудника. Приглашаем Вас стать частью этой команды</a:t>
          </a:r>
          <a:r>
            <a:rPr lang="ru-RU" sz="1100" b="1" dirty="0" smtClean="0"/>
            <a:t>! </a:t>
          </a:r>
          <a:endParaRPr lang="ru-RU" sz="1100" dirty="0"/>
        </a:p>
      </dgm:t>
    </dgm:pt>
    <dgm:pt modelId="{4D292879-8548-4EAB-B1F7-304818D8ED35}" type="parTrans" cxnId="{CED950C8-44BA-4DD8-AED6-C11057931239}">
      <dgm:prSet/>
      <dgm:spPr/>
      <dgm:t>
        <a:bodyPr/>
        <a:lstStyle/>
        <a:p>
          <a:endParaRPr lang="ru-RU"/>
        </a:p>
      </dgm:t>
    </dgm:pt>
    <dgm:pt modelId="{149B5E6A-A5D4-4A62-808F-63FAFB577700}" type="sibTrans" cxnId="{CED950C8-44BA-4DD8-AED6-C11057931239}">
      <dgm:prSet/>
      <dgm:spPr/>
      <dgm:t>
        <a:bodyPr/>
        <a:lstStyle/>
        <a:p>
          <a:endParaRPr lang="ru-RU"/>
        </a:p>
      </dgm:t>
    </dgm:pt>
    <dgm:pt modelId="{10363F85-935B-4DEB-A48E-21913368D4BF}" type="pres">
      <dgm:prSet presAssocID="{290FFE64-618C-4BC0-B88B-A6C16FD5D8DF}" presName="diagram" presStyleCnt="0">
        <dgm:presLayoutVars>
          <dgm:dir/>
        </dgm:presLayoutVars>
      </dgm:prSet>
      <dgm:spPr/>
    </dgm:pt>
    <dgm:pt modelId="{A33E28F2-4288-481F-A2FE-38ECC2370A4A}" type="pres">
      <dgm:prSet presAssocID="{1CA9E99B-9CD7-4C34-AB29-FCC2F10EB719}" presName="composite" presStyleCnt="0"/>
      <dgm:spPr/>
    </dgm:pt>
    <dgm:pt modelId="{1F328ECF-42E3-4BE8-AAED-75903806AA8F}" type="pres">
      <dgm:prSet presAssocID="{1CA9E99B-9CD7-4C34-AB29-FCC2F10EB719}" presName="Image" presStyleLbl="bgShp" presStyleIdx="0" presStyleCnt="1" custScaleX="104529" custScaleY="102355" custLinFactNeighborX="4424" custLinFactNeighborY="-3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72FCFD88-6196-421D-BB74-9799A8E0817D}" type="pres">
      <dgm:prSet presAssocID="{1CA9E99B-9CD7-4C34-AB29-FCC2F10EB719}" presName="Parent" presStyleLbl="node0" presStyleIdx="0" presStyleCnt="1" custScaleX="113992" custScaleY="97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62EE77-3895-4E2F-BDF6-C37AAB524B63}" type="presOf" srcId="{1CA9E99B-9CD7-4C34-AB29-FCC2F10EB719}" destId="{72FCFD88-6196-421D-BB74-9799A8E0817D}" srcOrd="0" destOrd="0" presId="urn:microsoft.com/office/officeart/2008/layout/BendingPictureCaption"/>
    <dgm:cxn modelId="{4798BAB3-697E-4A63-8087-514237F661B7}" type="presOf" srcId="{290FFE64-618C-4BC0-B88B-A6C16FD5D8DF}" destId="{10363F85-935B-4DEB-A48E-21913368D4BF}" srcOrd="0" destOrd="0" presId="urn:microsoft.com/office/officeart/2008/layout/BendingPictureCaption"/>
    <dgm:cxn modelId="{CED950C8-44BA-4DD8-AED6-C11057931239}" srcId="{290FFE64-618C-4BC0-B88B-A6C16FD5D8DF}" destId="{1CA9E99B-9CD7-4C34-AB29-FCC2F10EB719}" srcOrd="0" destOrd="0" parTransId="{4D292879-8548-4EAB-B1F7-304818D8ED35}" sibTransId="{149B5E6A-A5D4-4A62-808F-63FAFB577700}"/>
    <dgm:cxn modelId="{7B9EFA84-6826-4869-A235-A34EC718957E}" type="presParOf" srcId="{10363F85-935B-4DEB-A48E-21913368D4BF}" destId="{A33E28F2-4288-481F-A2FE-38ECC2370A4A}" srcOrd="0" destOrd="0" presId="urn:microsoft.com/office/officeart/2008/layout/BendingPictureCaption"/>
    <dgm:cxn modelId="{08C1F2BF-08D3-495C-8CB7-9E7376E2FE92}" type="presParOf" srcId="{A33E28F2-4288-481F-A2FE-38ECC2370A4A}" destId="{1F328ECF-42E3-4BE8-AAED-75903806AA8F}" srcOrd="0" destOrd="0" presId="urn:microsoft.com/office/officeart/2008/layout/BendingPictureCaption"/>
    <dgm:cxn modelId="{DC1B94DB-C15F-4AC4-8480-4F4B3C1A0A85}" type="presParOf" srcId="{A33E28F2-4288-481F-A2FE-38ECC2370A4A}" destId="{72FCFD88-6196-421D-BB74-9799A8E0817D}" srcOrd="1" destOrd="0" presId="urn:microsoft.com/office/officeart/2008/layout/BendingPictureCaption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7ACFC-23ED-4052-B25B-A346DDFEB01E}">
      <dsp:nvSpPr>
        <dsp:cNvPr id="0" name=""/>
        <dsp:cNvSpPr/>
      </dsp:nvSpPr>
      <dsp:spPr>
        <a:xfrm rot="5400000">
          <a:off x="4613430" y="-2537512"/>
          <a:ext cx="2078351" cy="7317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26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– наклонно-направленные; 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2  - с горизонтальным окончанием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1 скважина с глубиной бурения 2000-3000м;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5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скважин с глубиной бурения 3000-4000м;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6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скважин с длиной бокового ствола 500-1000м;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10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скважин с длиной бокового ствола 1000-1500м;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994026" y="183349"/>
        <a:ext cx="7215703" cy="1875437"/>
      </dsp:txXfrm>
    </dsp:sp>
    <dsp:sp modelId="{3CC413A3-E7FD-4DE2-A76B-12E3B8A466AB}">
      <dsp:nvSpPr>
        <dsp:cNvPr id="0" name=""/>
        <dsp:cNvSpPr/>
      </dsp:nvSpPr>
      <dsp:spPr>
        <a:xfrm>
          <a:off x="1658" y="0"/>
          <a:ext cx="1992367" cy="22421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Бригадами бурения боковых стволов было пробурено</a:t>
          </a:r>
          <a:r>
            <a:rPr lang="ru-RU" sz="1400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28</a:t>
          </a:r>
          <a:r>
            <a:rPr lang="ru-RU" sz="1400" b="1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 скважин</a:t>
          </a: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8917" y="97259"/>
        <a:ext cx="1797849" cy="20476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1FD1A-7C9B-4FDB-AFAC-05318C5126B6}">
      <dsp:nvSpPr>
        <dsp:cNvPr id="0" name=""/>
        <dsp:cNvSpPr/>
      </dsp:nvSpPr>
      <dsp:spPr>
        <a:xfrm rot="5400000">
          <a:off x="5173244" y="-2536517"/>
          <a:ext cx="1242193" cy="73233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56 – наклонно-направленные; 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10 – разведочные;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9 скважин с горизонтальным окончанием;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39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скважин с глубиной бурения 3000-4000м;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12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скважин с глубиной бурения более 4000м</a:t>
          </a:r>
          <a:r>
            <a:rPr lang="ru-RU" sz="1300" kern="1200" dirty="0" smtClean="0"/>
            <a:t>.</a:t>
          </a:r>
          <a:endParaRPr lang="ru-RU" sz="1300" kern="1200" dirty="0"/>
        </a:p>
      </dsp:txBody>
      <dsp:txXfrm rot="-5400000">
        <a:off x="2132674" y="564692"/>
        <a:ext cx="7262696" cy="1120915"/>
      </dsp:txXfrm>
    </dsp:sp>
    <dsp:sp modelId="{556949B6-E54E-41C6-A193-CBE7F14367C4}">
      <dsp:nvSpPr>
        <dsp:cNvPr id="0" name=""/>
        <dsp:cNvSpPr/>
      </dsp:nvSpPr>
      <dsp:spPr>
        <a:xfrm>
          <a:off x="852" y="1098"/>
          <a:ext cx="2131821" cy="22481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Бригадами глубокого бурения было пробурено 75 скважин</a:t>
          </a:r>
          <a:r>
            <a:rPr lang="ru-RU" sz="1300" b="1" u="sng" kern="1200" dirty="0" smtClean="0"/>
            <a:t>:</a:t>
          </a:r>
          <a:endParaRPr lang="ru-RU" sz="1300" kern="1200" dirty="0"/>
        </a:p>
      </dsp:txBody>
      <dsp:txXfrm>
        <a:off x="104919" y="105165"/>
        <a:ext cx="1923687" cy="20399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CE6F97-AE4C-4225-8CC5-0A4FEDB68189}">
      <dsp:nvSpPr>
        <dsp:cNvPr id="0" name=""/>
        <dsp:cNvSpPr/>
      </dsp:nvSpPr>
      <dsp:spPr>
        <a:xfrm rot="5400000">
          <a:off x="5303365" y="-3590040"/>
          <a:ext cx="886567" cy="806801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достижение лидерских позиций в мире в области обеспечения безаварийной производственной деятельности, безопасных условий труда работников Компании, а также минимизации воздействия на окружающую среду в регионах деятельности Компании</a:t>
          </a:r>
          <a:endParaRPr lang="ru-RU" sz="1300" kern="1200" dirty="0"/>
        </a:p>
      </dsp:txBody>
      <dsp:txXfrm rot="-5400000">
        <a:off x="1712641" y="43963"/>
        <a:ext cx="8024737" cy="800009"/>
      </dsp:txXfrm>
    </dsp:sp>
    <dsp:sp modelId="{AF13C948-5785-4387-9751-95AAFDBE1364}">
      <dsp:nvSpPr>
        <dsp:cNvPr id="0" name=""/>
        <dsp:cNvSpPr/>
      </dsp:nvSpPr>
      <dsp:spPr>
        <a:xfrm>
          <a:off x="0" y="10772"/>
          <a:ext cx="1587297" cy="78442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ЦЕЛИ</a:t>
          </a:r>
          <a:endParaRPr lang="ru-RU" sz="1400" b="1" kern="1200" dirty="0"/>
        </a:p>
      </dsp:txBody>
      <dsp:txXfrm>
        <a:off x="38293" y="49065"/>
        <a:ext cx="1510711" cy="707840"/>
      </dsp:txXfrm>
    </dsp:sp>
    <dsp:sp modelId="{34EAF7AB-FAFB-44B1-8EBB-A0E0DAA50A11}">
      <dsp:nvSpPr>
        <dsp:cNvPr id="0" name=""/>
        <dsp:cNvSpPr/>
      </dsp:nvSpPr>
      <dsp:spPr>
        <a:xfrm rot="5400000">
          <a:off x="4721638" y="-2031513"/>
          <a:ext cx="2056225" cy="8068016"/>
        </a:xfrm>
        <a:prstGeom prst="round2Same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лидерство и культура в области безопасности труда и охраны окружающей среды</a:t>
          </a:r>
          <a:r>
            <a:rPr lang="ru-RU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оценка рисков в области промышленной безопасности, охраны труда и окружающей среды и целостности производственных объектов</a:t>
          </a:r>
          <a:r>
            <a:rPr lang="ru-RU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интегрированная система управления промышленной безопасности, охраны труда и окружающей среды</a:t>
          </a:r>
          <a:r>
            <a:rPr lang="ru-RU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компетенции в области промышленной безопасности, охраны труда и окружающей среды</a:t>
          </a:r>
          <a:r>
            <a:rPr lang="ru-RU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отчетность и анализ результатов в области промышленной безопасности, охраны труда и окружающей среды;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контроль соблюдения требований в области промышленной безопасности, охраны труда и окружающей среды.</a:t>
          </a:r>
        </a:p>
      </dsp:txBody>
      <dsp:txXfrm rot="-5400000">
        <a:off x="1715743" y="1074759"/>
        <a:ext cx="7967639" cy="1855471"/>
      </dsp:txXfrm>
    </dsp:sp>
    <dsp:sp modelId="{7F4CED36-0203-42A1-8E8C-C8495CBEBA3F}">
      <dsp:nvSpPr>
        <dsp:cNvPr id="0" name=""/>
        <dsp:cNvSpPr/>
      </dsp:nvSpPr>
      <dsp:spPr>
        <a:xfrm>
          <a:off x="0" y="970369"/>
          <a:ext cx="1587297" cy="201447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ПРИНЦИПЫ</a:t>
          </a:r>
          <a:endParaRPr lang="ru-RU" sz="1400" b="1" kern="1200" dirty="0"/>
        </a:p>
      </dsp:txBody>
      <dsp:txXfrm>
        <a:off x="77485" y="1047854"/>
        <a:ext cx="1432327" cy="1859500"/>
      </dsp:txXfrm>
    </dsp:sp>
    <dsp:sp modelId="{33C5525D-64D2-4DA0-AE86-05E30EAEA31C}">
      <dsp:nvSpPr>
        <dsp:cNvPr id="0" name=""/>
        <dsp:cNvSpPr/>
      </dsp:nvSpPr>
      <dsp:spPr>
        <a:xfrm rot="5400000">
          <a:off x="4458394" y="370118"/>
          <a:ext cx="2576509" cy="8068016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отдавать приоритет безопасности, сохранению жизни и здоровья людей по отношению к результатам деятельности;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обеспечивать приоритет предупреждающих мер перед мерами, направленными на локализацию и ликвидацию последствий происшествий;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рационально использовать природные ресурсы при осуществлении хозяйственной деятельности Компании, принимать меры по их охране, восстановлению, реабилитации нарушенных территорий;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снижать уровень негативного воздействия на окружающую среду от реализуемой хозяйственной деятельности Компании;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принимать меры по снижению воздействия хозяйственной деятельности Компании на изменение климата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принимать меры по сохранению экосистем и биоразнообразия, в том числе при реализации шельфовых проектов и проектов на особо охраняемых природных территориях.</a:t>
          </a:r>
        </a:p>
      </dsp:txBody>
      <dsp:txXfrm rot="-5400000">
        <a:off x="1712641" y="3241647"/>
        <a:ext cx="7942241" cy="2324959"/>
      </dsp:txXfrm>
    </dsp:sp>
    <dsp:sp modelId="{58877C44-F735-405A-B029-9714338F0B74}">
      <dsp:nvSpPr>
        <dsp:cNvPr id="0" name=""/>
        <dsp:cNvSpPr/>
      </dsp:nvSpPr>
      <dsp:spPr>
        <a:xfrm>
          <a:off x="0" y="3429034"/>
          <a:ext cx="1587297" cy="201447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ОБЯЗАТЕЛЬСТВА</a:t>
          </a:r>
          <a:endParaRPr lang="ru-RU" sz="1400" b="1" kern="1200" dirty="0"/>
        </a:p>
      </dsp:txBody>
      <dsp:txXfrm>
        <a:off x="77485" y="3506519"/>
        <a:ext cx="1432327" cy="1859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A6BDEA-7D34-4D7D-A68C-AACC722C2172}">
      <dsp:nvSpPr>
        <dsp:cNvPr id="0" name=""/>
        <dsp:cNvSpPr/>
      </dsp:nvSpPr>
      <dsp:spPr>
        <a:xfrm>
          <a:off x="551" y="209508"/>
          <a:ext cx="1619992" cy="16777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Оплата по тарифным ставкам и окладам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7793" y="455212"/>
        <a:ext cx="1145508" cy="1186367"/>
      </dsp:txXfrm>
    </dsp:sp>
    <dsp:sp modelId="{53CC2353-DE8B-4FB8-9F35-E675F5692251}">
      <dsp:nvSpPr>
        <dsp:cNvPr id="0" name=""/>
        <dsp:cNvSpPr/>
      </dsp:nvSpPr>
      <dsp:spPr>
        <a:xfrm>
          <a:off x="1756779" y="782683"/>
          <a:ext cx="457147" cy="531425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817374" y="994635"/>
        <a:ext cx="335957" cy="107521"/>
      </dsp:txXfrm>
    </dsp:sp>
    <dsp:sp modelId="{C993831A-C604-48CE-88EB-3CD746F3B3B0}">
      <dsp:nvSpPr>
        <dsp:cNvPr id="0" name=""/>
        <dsp:cNvSpPr/>
      </dsp:nvSpPr>
      <dsp:spPr>
        <a:xfrm>
          <a:off x="2350162" y="209508"/>
          <a:ext cx="1619992" cy="1677775"/>
        </a:xfrm>
        <a:prstGeom prst="ellips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Компенсационные выплаты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87404" y="455212"/>
        <a:ext cx="1145508" cy="1186367"/>
      </dsp:txXfrm>
    </dsp:sp>
    <dsp:sp modelId="{9E86CC52-894E-42E3-B123-ECE683C8B826}">
      <dsp:nvSpPr>
        <dsp:cNvPr id="0" name=""/>
        <dsp:cNvSpPr/>
      </dsp:nvSpPr>
      <dsp:spPr>
        <a:xfrm>
          <a:off x="4106390" y="782683"/>
          <a:ext cx="457147" cy="531425"/>
        </a:xfrm>
        <a:prstGeom prst="mathPlus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4166985" y="994635"/>
        <a:ext cx="335957" cy="107521"/>
      </dsp:txXfrm>
    </dsp:sp>
    <dsp:sp modelId="{25A2316E-437C-4AB8-8384-BC9D6BE47B2D}">
      <dsp:nvSpPr>
        <dsp:cNvPr id="0" name=""/>
        <dsp:cNvSpPr/>
      </dsp:nvSpPr>
      <dsp:spPr>
        <a:xfrm>
          <a:off x="4699773" y="209508"/>
          <a:ext cx="1619992" cy="1677775"/>
        </a:xfrm>
        <a:prstGeom prst="ellips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Стимулирующие выплаты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37015" y="455212"/>
        <a:ext cx="1145508" cy="1186367"/>
      </dsp:txXfrm>
    </dsp:sp>
    <dsp:sp modelId="{4E5E5410-EDAE-4006-893D-1F1CC6EF367A}">
      <dsp:nvSpPr>
        <dsp:cNvPr id="0" name=""/>
        <dsp:cNvSpPr/>
      </dsp:nvSpPr>
      <dsp:spPr>
        <a:xfrm>
          <a:off x="6456002" y="782683"/>
          <a:ext cx="457147" cy="531425"/>
        </a:xfrm>
        <a:prstGeom prst="mathEqual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6516597" y="892157"/>
        <a:ext cx="335957" cy="312477"/>
      </dsp:txXfrm>
    </dsp:sp>
    <dsp:sp modelId="{B9C3364F-3497-4DAF-B8B1-BD4595ADA0E5}">
      <dsp:nvSpPr>
        <dsp:cNvPr id="0" name=""/>
        <dsp:cNvSpPr/>
      </dsp:nvSpPr>
      <dsp:spPr>
        <a:xfrm>
          <a:off x="7049384" y="170709"/>
          <a:ext cx="2629175" cy="1755372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Arial" panose="020B0604020202020204" pitchFamily="34" charset="0"/>
              <a:cs typeface="Arial" panose="020B0604020202020204" pitchFamily="34" charset="0"/>
            </a:rPr>
            <a:t>Заработная плата работника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34418" y="427777"/>
        <a:ext cx="1859107" cy="12412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328ECF-42E3-4BE8-AAED-75903806AA8F}">
      <dsp:nvSpPr>
        <dsp:cNvPr id="0" name=""/>
        <dsp:cNvSpPr/>
      </dsp:nvSpPr>
      <dsp:spPr>
        <a:xfrm>
          <a:off x="1224106" y="24"/>
          <a:ext cx="6989144" cy="505753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CFD88-6196-421D-BB74-9799A8E0817D}">
      <dsp:nvSpPr>
        <dsp:cNvPr id="0" name=""/>
        <dsp:cNvSpPr/>
      </dsp:nvSpPr>
      <dsp:spPr>
        <a:xfrm>
          <a:off x="2028123" y="4124111"/>
          <a:ext cx="6567782" cy="1346743"/>
        </a:xfrm>
        <a:prstGeom prst="rect">
          <a:avLst/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altLang="ru-RU" sz="1200" b="1" kern="1200" dirty="0" smtClean="0">
              <a:cs typeface="Times New Roman" pitchFamily="18" charset="0"/>
            </a:rPr>
            <a:t>«</a:t>
          </a:r>
          <a:r>
            <a:rPr lang="ru-RU" altLang="ru-RU" sz="1200" b="1" kern="1200" dirty="0" smtClean="0"/>
            <a:t>Будущее создается сегодня!»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altLang="ru-RU" sz="1200" b="1" kern="1200" dirty="0" smtClean="0"/>
            <a:t>– в этих словах заключена основная идея кадровой политики нашего Общества.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1200" b="1" kern="1200" dirty="0" smtClean="0"/>
            <a:t>Выбор места работы - ответственный шаг и закладка мощного фундамента будущего человека.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1200" b="1" kern="1200" dirty="0" smtClean="0"/>
            <a:t>Выбранный путь влияет на все аспекты дальнейшей жизни человека</a:t>
          </a:r>
          <a:r>
            <a:rPr lang="en-US" sz="1200" b="1" kern="1200" dirty="0" smtClean="0"/>
            <a:t>.</a:t>
          </a:r>
          <a:r>
            <a:rPr lang="ru-RU" sz="1200" b="1" kern="1200" dirty="0" smtClean="0"/>
            <a:t> Работа в команде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1200" b="1" kern="1200" dirty="0" smtClean="0"/>
            <a:t>ООО «РН-Бурение» предлагает возможность развития в карьерном и личностном плане для каждого сотрудника. Приглашаем Вас стать частью этой команды</a:t>
          </a:r>
          <a:r>
            <a:rPr lang="ru-RU" sz="1100" b="1" kern="1200" dirty="0" smtClean="0"/>
            <a:t>! </a:t>
          </a:r>
          <a:endParaRPr lang="ru-RU" sz="1100" kern="1200" dirty="0"/>
        </a:p>
      </dsp:txBody>
      <dsp:txXfrm>
        <a:off x="2028123" y="4124111"/>
        <a:ext cx="6567782" cy="1346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8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8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048B322-7196-490E-86EB-BC0391C8D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59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EF9833D-5B38-4037-B8AA-0F69A0060D41}" type="datetimeFigureOut">
              <a:rPr lang="ru-RU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7EFA82E-D45C-4223-B7CB-47D5D1E6D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798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52200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  <p:sp>
        <p:nvSpPr>
          <p:cNvPr id="31747" name="Номер слайда 1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64F27E-7D1C-4614-94E1-F6249141F6C7}" type="slidenum">
              <a:rPr lang="ru-RU" altLang="ru-RU" smtClean="0">
                <a:latin typeface="Arial" charset="0"/>
              </a:rPr>
              <a:pPr/>
              <a:t>17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517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07742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3602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24098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  <p:sp>
        <p:nvSpPr>
          <p:cNvPr id="31747" name="Номер слайда 1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64F27E-7D1C-4614-94E1-F6249141F6C7}" type="slidenum">
              <a:rPr lang="ru-RU" altLang="ru-RU" smtClean="0">
                <a:latin typeface="Arial" charset="0"/>
              </a:rPr>
              <a:pPr/>
              <a:t>7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085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  <p:sp>
        <p:nvSpPr>
          <p:cNvPr id="31747" name="Номер слайда 1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64F27E-7D1C-4614-94E1-F6249141F6C7}" type="slidenum">
              <a:rPr lang="ru-RU" altLang="ru-RU" smtClean="0">
                <a:latin typeface="Arial" charset="0"/>
              </a:rPr>
              <a:pPr/>
              <a:t>8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  <p:sp>
        <p:nvSpPr>
          <p:cNvPr id="31747" name="Номер слайда 1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64F27E-7D1C-4614-94E1-F6249141F6C7}" type="slidenum">
              <a:rPr lang="ru-RU" altLang="ru-RU" smtClean="0">
                <a:latin typeface="Arial" charset="0"/>
              </a:rPr>
              <a:pPr/>
              <a:t>9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213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35194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35194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C1639-53A2-462C-9024-C2CB3FFCC09D}" type="datetime1">
              <a:rPr lang="ru-RU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146A7-256C-49F9-B4EF-C3D0672ED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4977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0643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5CDEB-F8FD-4EEB-AE1B-0D33C2A77758}" type="datetime1">
              <a:rPr lang="ru-RU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367DC-A72E-404B-B996-9A4CEB3D1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4977" y="1171996"/>
            <a:ext cx="4377145" cy="464677"/>
          </a:xfrm>
          <a:solidFill>
            <a:srgbClr val="6B6B6B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977" y="1835822"/>
            <a:ext cx="4377145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261" y="1171997"/>
            <a:ext cx="4378762" cy="464676"/>
          </a:xfrm>
          <a:solidFill>
            <a:srgbClr val="6B6B6B"/>
          </a:solidFill>
        </p:spPr>
        <p:txBody>
          <a:bodyPr rtlCol="0" anchor="ctr" anchorCtr="1">
            <a:normAutofit/>
          </a:bodyPr>
          <a:lstStyle>
            <a:lvl1pPr marL="0" indent="0">
              <a:buNone/>
              <a:defRPr lang="ru-RU" sz="1400" b="0" kern="1200" smtClean="0">
                <a:solidFill>
                  <a:schemeClr val="bg1"/>
                </a:solidFill>
                <a:latin typeface="Europe" pitchFamily="50" charset="-52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261" y="1835822"/>
            <a:ext cx="4378762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BF96D-3B35-40B6-826D-419D8A911329}" type="datetime1">
              <a:rPr lang="ru-RU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B7DB6-019F-480D-96E1-7F0656BD0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94976" y="176259"/>
            <a:ext cx="8388747" cy="597443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996BE-E6C8-463C-872F-4D5C435CBC75}" type="datetime1">
              <a:rPr lang="ru-RU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EFF20-9F65-4795-92B7-B2A745302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Europe" pitchFamily="50" charset="-52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41B85-2829-4127-9BBD-8229E77A6207}" type="datetime1">
              <a:rPr lang="ru-RU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BEEE0-1B09-418F-BBE3-BDA42DF05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48548-C86E-4DE2-9521-A687683726D4}" type="datetime1">
              <a:rPr lang="ru-RU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241FC-620E-4B9F-AC82-898CE14FC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29199" y="1600200"/>
            <a:ext cx="4381501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29199" y="3938589"/>
            <a:ext cx="4381501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468592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95300" y="274639"/>
            <a:ext cx="89154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255560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01488446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176213"/>
            <a:ext cx="838835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презентации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238250"/>
            <a:ext cx="8915400" cy="488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Europe" pitchFamily="50" charset="-52"/>
                <a:cs typeface="+mn-cs"/>
              </a:defRPr>
            </a:lvl1pPr>
          </a:lstStyle>
          <a:p>
            <a:pPr>
              <a:defRPr/>
            </a:pPr>
            <a:fld id="{956FAC67-2878-4E8B-A0D2-AA6F533D00D3}" type="datetime1">
              <a:rPr lang="ru-RU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Europe" pitchFamily="50" charset="-52"/>
                <a:cs typeface="+mn-cs"/>
              </a:defRPr>
            </a:lvl1pPr>
          </a:lstStyle>
          <a:p>
            <a:pPr>
              <a:defRPr/>
            </a:pPr>
            <a:fld id="{54B471EF-1928-48DE-A04F-FCDB823EC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74" r:id="rId3"/>
    <p:sldLayoutId id="2147483673" r:id="rId4"/>
    <p:sldLayoutId id="2147483672" r:id="rId5"/>
    <p:sldLayoutId id="2147483671" r:id="rId6"/>
    <p:sldLayoutId id="2147483679" r:id="rId7"/>
    <p:sldLayoutId id="2147483681" r:id="rId8"/>
    <p:sldLayoutId id="2147483682" r:id="rId9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>
          <a:solidFill>
            <a:srgbClr val="3D464A"/>
          </a:solidFill>
          <a:latin typeface="Europe" pitchFamily="50" charset="-52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2"/>
        </a:buBlip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120000"/>
        <a:buFont typeface="Arial" charset="0"/>
        <a:buChar char="•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96000"/>
        <a:buFont typeface="Wingdings" pitchFamily="2" charset="2"/>
        <a:buChar char="§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eyakukushkina@rn-burenie.rosneft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9.emf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11.e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5.bin"/><Relationship Id="rId1" Type="http://schemas.openxmlformats.org/officeDocument/2006/relationships/vmlDrawing" Target="../drawings/vmlDrawing1.vml"/><Relationship Id="rId6" Type="http://schemas.microsoft.com/office/2007/relationships/hdphoto" Target="../media/hdphoto2.wdp"/><Relationship Id="rId11" Type="http://schemas.openxmlformats.org/officeDocument/2006/relationships/image" Target="../media/image8.emf"/><Relationship Id="rId5" Type="http://schemas.openxmlformats.org/officeDocument/2006/relationships/image" Target="../media/image13.png"/><Relationship Id="rId15" Type="http://schemas.openxmlformats.org/officeDocument/2006/relationships/image" Target="../media/image10.emf"/><Relationship Id="rId10" Type="http://schemas.openxmlformats.org/officeDocument/2006/relationships/oleObject" Target="../embeddings/oleObject2.bin"/><Relationship Id="rId4" Type="http://schemas.microsoft.com/office/2007/relationships/hdphoto" Target="../media/hdphoto1.wdp"/><Relationship Id="rId9" Type="http://schemas.openxmlformats.org/officeDocument/2006/relationships/image" Target="../media/image7.emf"/><Relationship Id="rId1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 bwMode="auto">
          <a:xfrm>
            <a:off x="7164388" y="6453188"/>
            <a:ext cx="1938337" cy="333375"/>
          </a:xfrm>
          <a:ln>
            <a:miter lim="800000"/>
            <a:headEnd/>
            <a:tailEnd/>
          </a:ln>
        </p:spPr>
        <p:txBody>
          <a:bodyPr wrap="square" lIns="97722" tIns="48861" rIns="97722" bIns="48861" numCol="1" anchor="t" anchorCtr="0" compatLnSpc="1">
            <a:prstTxWarp prst="textNoShape">
              <a:avLst/>
            </a:prstTxWarp>
          </a:bodyPr>
          <a:lstStyle/>
          <a:p>
            <a:pPr algn="r" defTabSz="977900">
              <a:defRPr/>
            </a:pPr>
            <a:fld id="{480D1882-68AF-4673-AD00-CF0D82C64C87}" type="datetime1">
              <a:rPr lang="ru-RU" sz="1100">
                <a:solidFill>
                  <a:schemeClr val="bg1"/>
                </a:solidFill>
                <a:latin typeface="+mj-lt"/>
              </a:rPr>
              <a:pPr algn="r" defTabSz="977900">
                <a:defRPr/>
              </a:pPr>
              <a:t>16.02.2022</a:t>
            </a:fld>
            <a:endParaRPr lang="ru-RU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244" name="Rectangle 30"/>
          <p:cNvSpPr txBox="1">
            <a:spLocks noChangeArrowheads="1"/>
          </p:cNvSpPr>
          <p:nvPr/>
        </p:nvSpPr>
        <p:spPr bwMode="auto">
          <a:xfrm>
            <a:off x="6825208" y="5661248"/>
            <a:ext cx="253875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/>
          <a:lstStyle/>
          <a:p>
            <a:pPr algn="r" defTabSz="977900"/>
            <a:r>
              <a:rPr lang="ru-RU" sz="1800" dirty="0" smtClean="0">
                <a:latin typeface="EuropeCond" pitchFamily="82" charset="0"/>
              </a:rPr>
              <a:t>Оренбург,  2022г</a:t>
            </a:r>
            <a:endParaRPr lang="ru-RU" sz="1800" dirty="0">
              <a:latin typeface="EuropeCond" pitchFamily="82" charset="0"/>
            </a:endParaRPr>
          </a:p>
        </p:txBody>
      </p:sp>
      <p:sp>
        <p:nvSpPr>
          <p:cNvPr id="6" name="Rectangle 30"/>
          <p:cNvSpPr txBox="1">
            <a:spLocks noChangeArrowheads="1"/>
          </p:cNvSpPr>
          <p:nvPr/>
        </p:nvSpPr>
        <p:spPr bwMode="auto">
          <a:xfrm>
            <a:off x="2576736" y="3573016"/>
            <a:ext cx="712879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946" tIns="76946" rIns="76946" bIns="76946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ts val="2600"/>
              </a:lnSpc>
              <a:defRPr/>
            </a:pPr>
            <a:r>
              <a:rPr lang="ru-RU" sz="2800" b="1" dirty="0">
                <a:latin typeface="EuropeCondensedC" pitchFamily="50" charset="0"/>
              </a:rPr>
              <a:t>Наша цель – стать лучшим буровым предприятием России</a:t>
            </a:r>
            <a:r>
              <a:rPr lang="ru-RU" sz="2800" b="1" dirty="0" smtClean="0">
                <a:latin typeface="EuropeCondensedC" pitchFamily="50" charset="0"/>
              </a:rPr>
              <a:t>!</a:t>
            </a:r>
            <a:endParaRPr lang="ru-RU" sz="2800" b="1" noProof="1">
              <a:latin typeface="EuropeCondensedC" pitchFamily="50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5745088" y="505120"/>
            <a:ext cx="3960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 err="1" smtClean="0">
                <a:solidFill>
                  <a:srgbClr val="000000"/>
                </a:solidFill>
              </a:rPr>
              <a:t>Профориентационная</a:t>
            </a:r>
            <a:r>
              <a:rPr lang="ru-RU" altLang="ru-RU" sz="1600" dirty="0" smtClean="0">
                <a:solidFill>
                  <a:srgbClr val="000000"/>
                </a:solidFill>
              </a:rPr>
              <a:t> встреча  </a:t>
            </a:r>
            <a:r>
              <a:rPr lang="ru-RU" altLang="ru-RU" sz="1600" dirty="0">
                <a:solidFill>
                  <a:srgbClr val="000000"/>
                </a:solidFill>
              </a:rPr>
              <a:t/>
            </a:r>
            <a:br>
              <a:rPr lang="ru-RU" altLang="ru-RU" sz="1600" dirty="0">
                <a:solidFill>
                  <a:srgbClr val="000000"/>
                </a:solidFill>
              </a:rPr>
            </a:br>
            <a:r>
              <a:rPr lang="ru-RU" altLang="ru-RU" sz="1600" dirty="0">
                <a:solidFill>
                  <a:srgbClr val="000000"/>
                </a:solidFill>
              </a:rPr>
              <a:t>                           </a:t>
            </a:r>
            <a:br>
              <a:rPr lang="ru-RU" altLang="ru-RU" sz="1600" dirty="0">
                <a:solidFill>
                  <a:srgbClr val="000000"/>
                </a:solidFill>
              </a:rPr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/>
          </p:nvPr>
        </p:nvSpPr>
        <p:spPr>
          <a:xfrm>
            <a:off x="495300" y="404663"/>
            <a:ext cx="8388350" cy="368449"/>
          </a:xfrm>
        </p:spPr>
        <p:txBody>
          <a:bodyPr>
            <a:noAutofit/>
          </a:bodyPr>
          <a:lstStyle/>
          <a:p>
            <a:pPr algn="ctr" eaLnBrk="0" hangingPunct="0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ВСПОМОГАТЕЛЬНОЕ ПРОИЗВОДСТВО </a:t>
            </a:r>
            <a:b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ОРЕНБУРГСКОГО ФИЛИАЛА ООО «РН-БУРЕНИЕ»</a:t>
            </a:r>
            <a:endParaRPr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32520" y="1556792"/>
            <a:ext cx="8640960" cy="1800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altLang="ru-RU" sz="1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</a:t>
            </a:r>
            <a:r>
              <a:rPr lang="ru-RU" altLang="ru-RU" sz="1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 базы производственного обслуживания</a:t>
            </a:r>
            <a:r>
              <a:rPr lang="ru-RU" alt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ru-RU" sz="1400" b="1" dirty="0">
                <a:solidFill>
                  <a:srgbClr val="132E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alt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бесперебойной работы  бригад  бурения, освоения и вышкостроения  в процессе строительства нефтяных и газовых скважин.</a:t>
            </a:r>
            <a:r>
              <a:rPr lang="ru-RU" altLang="ru-RU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 algn="just">
              <a:buNone/>
            </a:pPr>
            <a:r>
              <a:rPr lang="ru-RU" alt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цеха оснащены  широким парком станочного оборудования для ремонта бурового оборудования, автоматики, электрического оборудования, операций по нарезке </a:t>
            </a:r>
            <a:r>
              <a:rPr lang="ru-RU" altLang="ru-RU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резъб</a:t>
            </a:r>
            <a:r>
              <a:rPr lang="ru-RU" alt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фрезерованию, сверлению, сварке, резке, </a:t>
            </a:r>
            <a:r>
              <a:rPr lang="ru-RU" alt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опрессовке</a:t>
            </a:r>
            <a:r>
              <a:rPr lang="ru-RU" alt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оборудования.</a:t>
            </a:r>
          </a:p>
        </p:txBody>
      </p:sp>
      <p:pic>
        <p:nvPicPr>
          <p:cNvPr id="12" name="Picture 7" descr="IMG_0471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3117210"/>
            <a:ext cx="4248472" cy="2833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IMG_0477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32" y="3126191"/>
            <a:ext cx="4237876" cy="2824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Текст 11"/>
          <p:cNvSpPr txBox="1">
            <a:spLocks/>
          </p:cNvSpPr>
          <p:nvPr/>
        </p:nvSpPr>
        <p:spPr bwMode="auto">
          <a:xfrm>
            <a:off x="776536" y="1052736"/>
            <a:ext cx="8627025" cy="288032"/>
          </a:xfrm>
          <a:prstGeom prst="rect">
            <a:avLst/>
          </a:prstGeom>
          <a:solidFill>
            <a:srgbClr val="6B6B6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5"/>
              </a:buBlip>
              <a:defRPr sz="1200" kern="120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D208"/>
              </a:buClr>
              <a:buSzPct val="120000"/>
              <a:buFont typeface="Arial" charset="0"/>
              <a:buChar char="•"/>
              <a:defRPr sz="1200" kern="120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D208"/>
              </a:buClr>
              <a:buSzPct val="96000"/>
              <a:buFont typeface="Wingdings" pitchFamily="2" charset="2"/>
              <a:buChar char="§"/>
              <a:defRPr sz="1200" kern="120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200" kern="120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База производственного обслуживания</a:t>
            </a:r>
            <a:endParaRPr lang="ru-RU" sz="14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2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/>
          </p:nvPr>
        </p:nvSpPr>
        <p:spPr>
          <a:xfrm>
            <a:off x="495300" y="404663"/>
            <a:ext cx="8388350" cy="368449"/>
          </a:xfrm>
        </p:spPr>
        <p:txBody>
          <a:bodyPr>
            <a:noAutofit/>
          </a:bodyPr>
          <a:lstStyle/>
          <a:p>
            <a:pPr algn="ctr" eaLnBrk="0" hangingPunct="0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ВСПОМОГАТЕЛЬНОЕ ПРОИЗВОДСТВО </a:t>
            </a:r>
            <a:b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ОРЕНБУРГСКОГО ФИЛИАЛА ООО «РН-БУРЕНИЕ»</a:t>
            </a:r>
            <a:endParaRPr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бъект 6"/>
          <p:cNvSpPr>
            <a:spLocks noGrp="1"/>
          </p:cNvSpPr>
          <p:nvPr>
            <p:ph sz="half" idx="2"/>
          </p:nvPr>
        </p:nvSpPr>
        <p:spPr>
          <a:xfrm>
            <a:off x="560512" y="1340769"/>
            <a:ext cx="8843049" cy="27363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ru-RU" sz="11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 </a:t>
            </a:r>
            <a:r>
              <a:rPr lang="ru-RU" altLang="ru-RU" sz="11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производственного обслуживания </a:t>
            </a:r>
            <a:r>
              <a:rPr lang="ru-RU" altLang="ru-RU" sz="11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включает </a:t>
            </a:r>
            <a:r>
              <a:rPr lang="ru-RU" altLang="ru-RU" sz="11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себя:</a:t>
            </a:r>
            <a:r>
              <a:rPr lang="ru-RU" alt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ru-RU" alt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Лабораторию </a:t>
            </a:r>
            <a:r>
              <a:rPr lang="ru-RU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неразрушающего контроля </a:t>
            </a:r>
            <a:endParaRPr lang="ru-RU" altLang="ru-RU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ru-RU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Участок механической </a:t>
            </a:r>
            <a:r>
              <a:rPr lang="ru-RU" alt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обработки</a:t>
            </a:r>
          </a:p>
          <a:p>
            <a:pPr>
              <a:spcBef>
                <a:spcPts val="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ru-RU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Участок по ремонту АКБ, </a:t>
            </a:r>
            <a:r>
              <a:rPr lang="ru-RU" alt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гидроключей</a:t>
            </a:r>
            <a:r>
              <a:rPr lang="ru-RU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altLang="ru-RU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пневмогидроаппаратуры</a:t>
            </a:r>
            <a:endParaRPr lang="ru-RU" altLang="ru-RU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ru-RU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Участок по ремонту бурового </a:t>
            </a:r>
            <a:r>
              <a:rPr lang="ru-RU" alt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оборудования</a:t>
            </a:r>
          </a:p>
          <a:p>
            <a:pPr>
              <a:spcBef>
                <a:spcPts val="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ru-RU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Участок по ремонту ДВС и </a:t>
            </a:r>
            <a:r>
              <a:rPr lang="ru-RU" alt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ДГУ/ПРЦБО</a:t>
            </a:r>
          </a:p>
          <a:p>
            <a:pPr>
              <a:spcBef>
                <a:spcPts val="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ru-RU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Участок сварочных </a:t>
            </a:r>
            <a:r>
              <a:rPr lang="ru-RU" alt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</a:p>
          <a:p>
            <a:pPr>
              <a:spcBef>
                <a:spcPts val="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ru-RU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Участок по ремонту </a:t>
            </a:r>
            <a:r>
              <a:rPr lang="ru-RU" alt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ПВО</a:t>
            </a:r>
          </a:p>
          <a:p>
            <a:pPr>
              <a:spcBef>
                <a:spcPts val="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ru-RU" alt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Прокатно-ремонтный </a:t>
            </a:r>
            <a:r>
              <a:rPr lang="ru-RU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цех электрооборудования и </a:t>
            </a:r>
            <a:r>
              <a:rPr lang="ru-RU" alt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электроснабжения</a:t>
            </a:r>
          </a:p>
          <a:p>
            <a:pPr>
              <a:spcBef>
                <a:spcPts val="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ru-RU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Участок по монтажу электрооборудования </a:t>
            </a:r>
            <a:r>
              <a:rPr lang="ru-RU" alt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буровых</a:t>
            </a:r>
          </a:p>
          <a:p>
            <a:pPr>
              <a:spcBef>
                <a:spcPts val="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ru-RU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Участок по ремонту электротехнического </a:t>
            </a:r>
            <a:r>
              <a:rPr lang="ru-RU" alt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оборудования</a:t>
            </a:r>
          </a:p>
          <a:p>
            <a:pPr>
              <a:spcBef>
                <a:spcPts val="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ru-RU" alt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Электротехническую лабораторию</a:t>
            </a:r>
          </a:p>
          <a:p>
            <a:pPr>
              <a:spcBef>
                <a:spcPts val="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ru-RU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Участок автоматизированных систем управления технологическими </a:t>
            </a:r>
            <a:r>
              <a:rPr lang="ru-RU" alt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процессами</a:t>
            </a:r>
          </a:p>
          <a:p>
            <a:pPr>
              <a:spcBef>
                <a:spcPts val="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ru-RU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Участок контрольно-измерительных приборов и </a:t>
            </a:r>
            <a:r>
              <a:rPr lang="ru-RU" alt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автоматики</a:t>
            </a:r>
          </a:p>
          <a:p>
            <a:pPr>
              <a:spcBef>
                <a:spcPts val="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ru-RU" alt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Группу </a:t>
            </a:r>
            <a:r>
              <a:rPr lang="ru-RU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комплектации оборудованием и </a:t>
            </a:r>
            <a:r>
              <a:rPr lang="ru-RU" alt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инструментом</a:t>
            </a:r>
          </a:p>
          <a:p>
            <a:pPr>
              <a:spcBef>
                <a:spcPts val="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ru-RU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Участок пуско-наладочных работ</a:t>
            </a:r>
            <a:endParaRPr lang="ru-RU" altLang="ru-RU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Ø"/>
            </a:pPr>
            <a:endParaRPr lang="ru-RU" altLang="ru-RU" sz="1100" b="1" dirty="0">
              <a:solidFill>
                <a:srgbClr val="132E65"/>
              </a:solidFill>
            </a:endParaRPr>
          </a:p>
          <a:p>
            <a:pPr marL="0" indent="0">
              <a:buClr>
                <a:srgbClr val="FF3300"/>
              </a:buClr>
              <a:buNone/>
            </a:pPr>
            <a:endParaRPr lang="ru-RU" altLang="ru-RU" sz="1100" b="1" dirty="0">
              <a:solidFill>
                <a:srgbClr val="132E65"/>
              </a:solidFill>
            </a:endParaRPr>
          </a:p>
        </p:txBody>
      </p:sp>
      <p:sp>
        <p:nvSpPr>
          <p:cNvPr id="8" name="Текст 11"/>
          <p:cNvSpPr txBox="1">
            <a:spLocks/>
          </p:cNvSpPr>
          <p:nvPr/>
        </p:nvSpPr>
        <p:spPr bwMode="auto">
          <a:xfrm>
            <a:off x="776536" y="1052736"/>
            <a:ext cx="8627025" cy="288032"/>
          </a:xfrm>
          <a:prstGeom prst="rect">
            <a:avLst/>
          </a:prstGeom>
          <a:solidFill>
            <a:srgbClr val="6B6B6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200" kern="120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D208"/>
              </a:buClr>
              <a:buSzPct val="120000"/>
              <a:buFont typeface="Arial" charset="0"/>
              <a:buChar char="•"/>
              <a:defRPr sz="1200" kern="120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D208"/>
              </a:buClr>
              <a:buSzPct val="96000"/>
              <a:buFont typeface="Wingdings" pitchFamily="2" charset="2"/>
              <a:buChar char="§"/>
              <a:defRPr sz="1200" kern="120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200" kern="120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База </a:t>
            </a:r>
            <a:r>
              <a:rPr lang="ru-RU" sz="1400" b="1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производственного обслуживания</a:t>
            </a:r>
          </a:p>
        </p:txBody>
      </p:sp>
      <p:sp>
        <p:nvSpPr>
          <p:cNvPr id="9" name="Текст 11"/>
          <p:cNvSpPr txBox="1">
            <a:spLocks/>
          </p:cNvSpPr>
          <p:nvPr/>
        </p:nvSpPr>
        <p:spPr bwMode="auto">
          <a:xfrm>
            <a:off x="761337" y="4293096"/>
            <a:ext cx="8627025" cy="288032"/>
          </a:xfrm>
          <a:prstGeom prst="rect">
            <a:avLst/>
          </a:prstGeom>
          <a:solidFill>
            <a:srgbClr val="6B6B6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200" kern="120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D208"/>
              </a:buClr>
              <a:buSzPct val="120000"/>
              <a:buFont typeface="Arial" charset="0"/>
              <a:buChar char="•"/>
              <a:defRPr sz="1200" kern="120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D208"/>
              </a:buClr>
              <a:buSzPct val="96000"/>
              <a:buFont typeface="Wingdings" pitchFamily="2" charset="2"/>
              <a:buChar char="§"/>
              <a:defRPr sz="1200" kern="120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200" kern="120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Лаборатория буровых растворов </a:t>
            </a:r>
            <a:endParaRPr lang="ru-RU" sz="14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Объект 6"/>
          <p:cNvSpPr>
            <a:spLocks noGrp="1"/>
          </p:cNvSpPr>
          <p:nvPr>
            <p:ph sz="half" idx="2"/>
          </p:nvPr>
        </p:nvSpPr>
        <p:spPr>
          <a:xfrm>
            <a:off x="560512" y="4797152"/>
            <a:ext cx="3384376" cy="172819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Оренбургский </a:t>
            </a:r>
            <a:r>
              <a:rPr lang="ru-RU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филиал имеет в своем </a:t>
            </a:r>
            <a:r>
              <a:rPr lang="ru-RU" alt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оснащении лабораторию </a:t>
            </a:r>
            <a:r>
              <a:rPr lang="ru-RU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буровых растворов по стандарту АР</a:t>
            </a:r>
            <a:r>
              <a:rPr lang="en-US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имеющую свидетельство о состоянии измерений в лаборатории по МИ 2427</a:t>
            </a:r>
          </a:p>
        </p:txBody>
      </p:sp>
      <p:pic>
        <p:nvPicPr>
          <p:cNvPr id="15" name="Picture 33" descr="Рисунок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457" y="4699228"/>
            <a:ext cx="2315924" cy="1842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6" descr="Рисунок2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928" y="4699227"/>
            <a:ext cx="2536663" cy="1842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32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/>
          </p:nvPr>
        </p:nvSpPr>
        <p:spPr>
          <a:xfrm>
            <a:off x="495300" y="260649"/>
            <a:ext cx="8388350" cy="512464"/>
          </a:xfrm>
        </p:spPr>
        <p:txBody>
          <a:bodyPr>
            <a:normAutofit fontScale="90000"/>
          </a:bodyPr>
          <a:lstStyle/>
          <a:p>
            <a:pPr algn="ctr" eaLnBrk="0" hangingPunct="0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ВСПОМОГАТЕЛЬНОЕ ПРОИЗВОДСТВО </a:t>
            </a:r>
            <a:b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ОРЕНБУРГСКОГО ФИЛИАЛА ООО «РН-БУРЕНИЕ»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776536" y="1400913"/>
            <a:ext cx="5472608" cy="18120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Оренбургский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филиал имеет в своем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оснащении (в своей структуре) </a:t>
            </a:r>
            <a:r>
              <a:rPr lang="ru-RU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аттестованные </a:t>
            </a:r>
            <a:r>
              <a:rPr lang="ru-RU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Российской системе </a:t>
            </a:r>
            <a:r>
              <a:rPr lang="ru-RU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калибровки: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Лабораторию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теплотехнических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измерений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Лабораторию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динамометрии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Лаборатории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оснащены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современным оборудованием для выполнения работ по калибровке средств измерения: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манометрический пресс МП-600;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разрывная испытательная машина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Р-500 Авто.</a:t>
            </a:r>
          </a:p>
          <a:p>
            <a:pPr algn="just">
              <a:lnSpc>
                <a:spcPct val="90000"/>
              </a:lnSpc>
              <a:buNone/>
            </a:pPr>
            <a:endParaRPr lang="ru-RU" alt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229072"/>
            <a:ext cx="2376264" cy="3298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864" y="3250111"/>
            <a:ext cx="2234254" cy="3248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708" y="1440607"/>
            <a:ext cx="3042853" cy="2517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708" y="4077072"/>
            <a:ext cx="3042853" cy="2420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Текст 11"/>
          <p:cNvSpPr txBox="1">
            <a:spLocks/>
          </p:cNvSpPr>
          <p:nvPr/>
        </p:nvSpPr>
        <p:spPr bwMode="auto">
          <a:xfrm>
            <a:off x="776536" y="1052736"/>
            <a:ext cx="8627025" cy="288032"/>
          </a:xfrm>
          <a:prstGeom prst="rect">
            <a:avLst/>
          </a:prstGeom>
          <a:solidFill>
            <a:srgbClr val="6B6B6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7"/>
              </a:buBlip>
              <a:defRPr sz="1200" kern="120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D208"/>
              </a:buClr>
              <a:buSzPct val="120000"/>
              <a:buFont typeface="Arial" charset="0"/>
              <a:buChar char="•"/>
              <a:defRPr sz="1200" kern="120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D208"/>
              </a:buClr>
              <a:buSzPct val="96000"/>
              <a:buFont typeface="Wingdings" pitchFamily="2" charset="2"/>
              <a:buChar char="§"/>
              <a:defRPr sz="1200" kern="120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200" kern="120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Лаборатория теплотехнических измерений и динамометрии</a:t>
            </a:r>
          </a:p>
        </p:txBody>
      </p:sp>
    </p:spTree>
    <p:extLst>
      <p:ext uri="{BB962C8B-B14F-4D97-AF65-F5344CB8AC3E}">
        <p14:creationId xmlns:p14="http://schemas.microsoft.com/office/powerpoint/2010/main" val="396627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32656"/>
            <a:ext cx="9561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ПОЛИТИКА ПАО «НК «РОСНЕФТЬ» </a:t>
            </a:r>
            <a:endParaRPr lang="ru-RU" sz="1600" b="1" dirty="0" smtClean="0"/>
          </a:p>
          <a:p>
            <a:pPr algn="ctr">
              <a:defRPr/>
            </a:pPr>
            <a:r>
              <a:rPr lang="ru-RU" sz="1600" b="1" dirty="0"/>
              <a:t>В ОБЛАСТИ ПРОМЫШЛЕННОЙ БЕЗОПАСНОСТИ, ОХРАНЫ ТРУДА И ОКРУЖАЮЩЕЙ СРЕДЫ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956696334"/>
              </p:ext>
            </p:extLst>
          </p:nvPr>
        </p:nvGraphicFramePr>
        <p:xfrm>
          <a:off x="0" y="1052736"/>
          <a:ext cx="9906000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50406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2438" y="491917"/>
            <a:ext cx="9001125" cy="338554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СОЦИАЛЬНО-БЫТОВЫЕ УСЛОВИЯ НА БУРОВЫХ ПЛОЩАДКАХ</a:t>
            </a:r>
            <a:endParaRPr lang="ru-RU" sz="16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 bwMode="auto">
          <a:xfrm>
            <a:off x="9363075" y="6399213"/>
            <a:ext cx="444500" cy="246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fld id="{67EA754F-ED00-4B06-BF6C-23E08D5A4E3B}" type="slidenum">
              <a:rPr lang="ru-RU" sz="1000" b="1" smtClean="0">
                <a:latin typeface="Century Gothic" pitchFamily="34" charset="0"/>
              </a:rPr>
              <a:pPr algn="ctr">
                <a:spcBef>
                  <a:spcPct val="50000"/>
                </a:spcBef>
              </a:pPr>
              <a:t>14</a:t>
            </a:fld>
            <a:endParaRPr lang="ru-RU" sz="1000" b="1" dirty="0">
              <a:latin typeface="Century Gothic" pitchFamily="34" charset="0"/>
            </a:endParaRPr>
          </a:p>
        </p:txBody>
      </p:sp>
      <p:pic>
        <p:nvPicPr>
          <p:cNvPr id="1029" name="Picture 5" descr="C:\Users\teshishkina.OBK\Desktop\для презентации\IMG_0798-23-12-16-09-0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1" y="1088688"/>
            <a:ext cx="5160651" cy="4050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5583084" y="1268712"/>
            <a:ext cx="42244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cs typeface="Times New Roman" panose="02020603050405020304" pitchFamily="18" charset="0"/>
              </a:rPr>
              <a:t>В состав мобильных зданий для бытовых нужд бригад входят следующие вагон-дома:</a:t>
            </a:r>
          </a:p>
          <a:p>
            <a:pPr algn="just"/>
            <a:endParaRPr lang="ru-RU" sz="1600" dirty="0" smtClean="0">
              <a:cs typeface="Times New Roman" panose="02020603050405020304" pitchFamily="18" charset="0"/>
            </a:endParaRPr>
          </a:p>
          <a:p>
            <a:pPr marL="342900" indent="-342900">
              <a:lnSpc>
                <a:spcPts val="1800"/>
              </a:lnSpc>
              <a:buAutoNum type="arabicPeriod"/>
            </a:pPr>
            <a:r>
              <a:rPr lang="ru-RU" sz="1600" dirty="0" smtClean="0">
                <a:cs typeface="Times New Roman" panose="02020603050405020304" pitchFamily="18" charset="0"/>
              </a:rPr>
              <a:t>Вагон-дом жилой на 4-8 человек;</a:t>
            </a:r>
            <a:endParaRPr lang="en-US" sz="1600" dirty="0" smtClean="0">
              <a:cs typeface="Times New Roman" panose="02020603050405020304" pitchFamily="18" charset="0"/>
            </a:endParaRPr>
          </a:p>
          <a:p>
            <a:pPr marL="342900" indent="-342900">
              <a:lnSpc>
                <a:spcPts val="1800"/>
              </a:lnSpc>
              <a:buAutoNum type="arabicPeriod"/>
            </a:pPr>
            <a:r>
              <a:rPr lang="ru-RU" sz="1600" dirty="0" smtClean="0">
                <a:cs typeface="Times New Roman" panose="02020603050405020304" pitchFamily="18" charset="0"/>
              </a:rPr>
              <a:t>Вагон-дом мастера (офис);</a:t>
            </a:r>
          </a:p>
          <a:p>
            <a:pPr marL="342900" indent="-342900">
              <a:lnSpc>
                <a:spcPts val="1800"/>
              </a:lnSpc>
              <a:buAutoNum type="arabicPeriod"/>
            </a:pPr>
            <a:r>
              <a:rPr lang="ru-RU" sz="1600" dirty="0" smtClean="0">
                <a:cs typeface="Times New Roman" panose="02020603050405020304" pitchFamily="18" charset="0"/>
              </a:rPr>
              <a:t>Вагон-дом «Конференц-зал»;</a:t>
            </a:r>
          </a:p>
          <a:p>
            <a:pPr marL="342900" indent="-342900">
              <a:lnSpc>
                <a:spcPts val="1800"/>
              </a:lnSpc>
              <a:buAutoNum type="arabicPeriod"/>
            </a:pPr>
            <a:r>
              <a:rPr lang="ru-RU" sz="1600" dirty="0" smtClean="0">
                <a:cs typeface="Times New Roman" panose="02020603050405020304" pitchFamily="18" charset="0"/>
              </a:rPr>
              <a:t>Вагон-дом столовая (склад);</a:t>
            </a:r>
          </a:p>
          <a:p>
            <a:pPr marL="342900" indent="-342900">
              <a:lnSpc>
                <a:spcPts val="1800"/>
              </a:lnSpc>
              <a:buAutoNum type="arabicPeriod"/>
            </a:pPr>
            <a:r>
              <a:rPr lang="ru-RU" sz="1600" dirty="0" smtClean="0">
                <a:cs typeface="Times New Roman" panose="02020603050405020304" pitchFamily="18" charset="0"/>
              </a:rPr>
              <a:t>Вагон-дом сауна с душем;</a:t>
            </a:r>
          </a:p>
          <a:p>
            <a:pPr marL="342900" indent="-342900">
              <a:lnSpc>
                <a:spcPts val="1800"/>
              </a:lnSpc>
              <a:buAutoNum type="arabicPeriod"/>
            </a:pPr>
            <a:r>
              <a:rPr lang="ru-RU" sz="1600" dirty="0" smtClean="0">
                <a:cs typeface="Times New Roman" panose="02020603050405020304" pitchFamily="18" charset="0"/>
              </a:rPr>
              <a:t>Вагон-дом сушильный.   </a:t>
            </a:r>
            <a:endParaRPr lang="ru-RU" sz="1600" dirty="0"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421" y="5499276"/>
            <a:ext cx="5430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cs typeface="Times New Roman" panose="02020603050405020304" pitchFamily="18" charset="0"/>
              </a:rPr>
              <a:t>Буровая установка обеспечена круглосуточной спутниковой, сотовой </a:t>
            </a:r>
            <a:r>
              <a:rPr lang="ru-RU" sz="1600" dirty="0" smtClean="0">
                <a:cs typeface="Times New Roman" panose="02020603050405020304" pitchFamily="18" charset="0"/>
              </a:rPr>
              <a:t>связью </a:t>
            </a:r>
            <a:r>
              <a:rPr lang="ru-RU" sz="1600" dirty="0">
                <a:cs typeface="Times New Roman" panose="02020603050405020304" pitchFamily="18" charset="0"/>
              </a:rPr>
              <a:t>и электронной </a:t>
            </a:r>
            <a:r>
              <a:rPr lang="ru-RU" sz="1600" dirty="0" smtClean="0">
                <a:cs typeface="Times New Roman" panose="02020603050405020304" pitchFamily="18" charset="0"/>
              </a:rPr>
              <a:t>почтой</a:t>
            </a:r>
            <a:r>
              <a:rPr lang="ru-RU" sz="1200" dirty="0" smtClean="0">
                <a:latin typeface="Europe" pitchFamily="2" charset="0"/>
              </a:rPr>
              <a:t>.</a:t>
            </a:r>
            <a:endParaRPr lang="ru-RU" sz="1200" dirty="0">
              <a:latin typeface="Europe" pitchFamily="2" charset="0"/>
            </a:endParaRPr>
          </a:p>
        </p:txBody>
      </p:sp>
      <p:pic>
        <p:nvPicPr>
          <p:cNvPr id="1030" name="Picture 6" descr="C:\Users\teshishkina.OBK\AppData\Local\Microsoft\Windows\Temporary Internet Files\Content.Outlook\9W3B4TMN\3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03" y="3848012"/>
            <a:ext cx="3642192" cy="2359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038176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73163" y="491702"/>
            <a:ext cx="7290305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СОЦИАЛЬНО-БЫТОВЫЕ УСЛОВИЯ НА БУРОВЫХ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ПЛОЩАДКАХ</a:t>
            </a:r>
            <a:endParaRPr lang="ru-RU" sz="16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http://ooosvs.ru/sites/default/files/vagon-doma-vspomogatelnye-konferenc-zal-139_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40" y="1088688"/>
            <a:ext cx="2790372" cy="2326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http://ooosvs.ru/sites/default/files/vagon-doma-dushevye-sanuzly-1-108_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832" y="3749749"/>
            <a:ext cx="2778171" cy="2163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http://ooosvs.ru/sites/default/files/vagon-stolovaya-obshchiy-vid-kuhni-5-100_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25" y="3749749"/>
            <a:ext cx="2849405" cy="2163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http://ooosvs.ru/sites/default/files/img_807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40" y="3733960"/>
            <a:ext cx="2790372" cy="2215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C:\Users\teshishkina.OBK\Desktop\фото\P118207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832" y="1088688"/>
            <a:ext cx="2751572" cy="2337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Прямоугольник 17"/>
          <p:cNvSpPr/>
          <p:nvPr/>
        </p:nvSpPr>
        <p:spPr>
          <a:xfrm>
            <a:off x="7113288" y="6066804"/>
            <a:ext cx="22893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Вагон-дом сушильный</a:t>
            </a:r>
          </a:p>
        </p:txBody>
      </p:sp>
      <p:pic>
        <p:nvPicPr>
          <p:cNvPr id="19" name="Рисунок 18" descr="http://ooosvs.ru/sites/default/files/zhilye-vagon-doma-vid-na-spalnye-mesta-5_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25" y="1088688"/>
            <a:ext cx="2849406" cy="2296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902461" y="3426184"/>
            <a:ext cx="2067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cs typeface="Times New Roman" panose="02020603050405020304" pitchFamily="18" charset="0"/>
              </a:rPr>
              <a:t>Вагон-дом жилой</a:t>
            </a:r>
            <a:endParaRPr lang="ru-RU" sz="1400" b="1" dirty="0"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92832" y="3441972"/>
            <a:ext cx="2610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cs typeface="Times New Roman" panose="02020603050405020304" pitchFamily="18" charset="0"/>
              </a:rPr>
              <a:t>Вагон-дом мастера (офис</a:t>
            </a:r>
            <a:r>
              <a:rPr lang="ru-RU" sz="1400" b="1" dirty="0" smtClean="0">
                <a:cs typeface="Times New Roman" panose="02020603050405020304" pitchFamily="18" charset="0"/>
              </a:rPr>
              <a:t>)</a:t>
            </a:r>
            <a:endParaRPr lang="ru-RU" sz="1400" b="1" dirty="0"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923249" y="3426183"/>
            <a:ext cx="24793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Вагон-дом «Конференц-зал</a:t>
            </a:r>
            <a:r>
              <a:rPr lang="ru-RU" sz="1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»</a:t>
            </a:r>
            <a:endParaRPr lang="ru-RU" sz="14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2449" y="6066803"/>
            <a:ext cx="2430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cs typeface="Times New Roman" panose="02020603050405020304" pitchFamily="18" charset="0"/>
              </a:rPr>
              <a:t>Вагон-дом столовая (склад)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72856" y="6066804"/>
            <a:ext cx="2571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cs typeface="Times New Roman" panose="02020603050405020304" pitchFamily="18" charset="0"/>
              </a:rPr>
              <a:t>Вагон-дом сауна с душем</a:t>
            </a:r>
          </a:p>
        </p:txBody>
      </p:sp>
    </p:spTree>
    <p:extLst>
      <p:ext uri="{BB962C8B-B14F-4D97-AF65-F5344CB8AC3E}">
        <p14:creationId xmlns:p14="http://schemas.microsoft.com/office/powerpoint/2010/main" val="42702533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364304"/>
            <a:ext cx="8388350" cy="584775"/>
          </a:xfr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СОЦИАЛЬНО-БЫТОВЫЕ УСЛОВИЯ НА БУРОВЫХ ПЛОЩАДКАХ</a:t>
            </a:r>
            <a:b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Поставка вагон-домов в 2019г.: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b="1" dirty="0" smtClean="0"/>
              <a:t>Ожидаемая поставка вагон-домов в 2020г.:</a:t>
            </a:r>
            <a:endParaRPr lang="ru-RU" b="1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6BF96D-3B35-40B6-826D-419D8A911329}" type="datetime1">
              <a:rPr lang="ru-RU" smtClean="0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6B7DB6-019F-480D-96E1-7F0656BD0952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6349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1772817"/>
            <a:ext cx="4671566" cy="352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4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72816"/>
            <a:ext cx="482453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297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3163" y="491702"/>
            <a:ext cx="8280400" cy="338554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ОПЛАТЫ ТРУДА И МОТИВАЦИИ ПЕРСОНАЛА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 bwMode="auto">
          <a:xfrm>
            <a:off x="9363075" y="6399213"/>
            <a:ext cx="444500" cy="246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fld id="{67EA754F-ED00-4B06-BF6C-23E08D5A4E3B}" type="slidenum">
              <a:rPr lang="ru-RU" sz="1000" b="1" smtClean="0">
                <a:latin typeface="Century Gothic" pitchFamily="34" charset="0"/>
              </a:rPr>
              <a:pPr algn="ctr">
                <a:spcBef>
                  <a:spcPct val="50000"/>
                </a:spcBef>
              </a:pPr>
              <a:t>17</a:t>
            </a:fld>
            <a:endParaRPr lang="ru-RU" sz="1000" b="1" dirty="0">
              <a:latin typeface="Century Gothic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128464" y="1260200"/>
          <a:ext cx="9679111" cy="2096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48544" y="1052736"/>
            <a:ext cx="828092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Филиале действует повременно-премиальная система оплаты труда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8464" y="3143693"/>
            <a:ext cx="2232248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lvl="0" indent="-92075">
              <a:buFont typeface="Arial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Часовые тарифные ставки рабочих и должностные клады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руководителей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специалистов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установлены штатным расписанием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68147" y="3143693"/>
            <a:ext cx="2844316" cy="2754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lvl="0" indent="-92075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Надбавка за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работу в ночное время</a:t>
            </a:r>
          </a:p>
          <a:p>
            <a:pPr marL="92075" lvl="0" indent="-92075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Надбавка за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работу вахтовым методом </a:t>
            </a:r>
          </a:p>
          <a:p>
            <a:pPr marL="92075" lvl="0" indent="-92075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Надбавка за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работу во вредных условиях труда (по результатам СОУТ)</a:t>
            </a:r>
          </a:p>
          <a:p>
            <a:pPr marL="92075" lvl="0" indent="-92075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Надбавка за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объема работ, расширение зоны обслуживания</a:t>
            </a:r>
          </a:p>
          <a:p>
            <a:pPr marL="92075" lvl="0" indent="-92075">
              <a:buFont typeface="Arial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Оплата сверхурочной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89004" y="3068960"/>
            <a:ext cx="2700301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marR="0" lvl="0" indent="-92075" eaLnBrk="1" fontAlgn="auto" latinLnBrk="0" hangingPunct="1"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Ежемесячная премия  по итогам работы за месяц</a:t>
            </a:r>
          </a:p>
          <a:p>
            <a:pPr marL="92075" marR="0" lvl="0" indent="-92075" eaLnBrk="1" fontAlgn="auto" latinLnBrk="0" hangingPunct="1"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Надбавка за высокую квалификацию рабочим</a:t>
            </a:r>
          </a:p>
          <a:p>
            <a:pPr marL="92075" marR="0" lvl="0" indent="-92075" eaLnBrk="1" fontAlgn="auto" latinLnBrk="0" hangingPunct="1"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Премия за особые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достижения</a:t>
            </a:r>
          </a:p>
          <a:p>
            <a:pPr marL="92075" marR="0" lvl="0" indent="-92075" eaLnBrk="1" fontAlgn="auto" latinLnBrk="0" hangingPunct="1"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Премия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итогам работы за год</a:t>
            </a:r>
          </a:p>
        </p:txBody>
      </p:sp>
      <p:pic>
        <p:nvPicPr>
          <p:cNvPr id="63490" name="Picture 2" descr="Где взять денег на бизнес с нуля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851" y="4797626"/>
            <a:ext cx="3420442" cy="1922699"/>
          </a:xfrm>
          <a:prstGeom prst="rect">
            <a:avLst/>
          </a:prstGeom>
          <a:noFill/>
          <a:ln cap="rnd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738983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2438" y="491917"/>
            <a:ext cx="9001125" cy="338554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СОЦИАЛЬНАЯ ПОЛИТИКА ФИЛИАЛА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 bwMode="auto">
          <a:xfrm>
            <a:off x="9363075" y="6399213"/>
            <a:ext cx="444500" cy="246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fld id="{67EA754F-ED00-4B06-BF6C-23E08D5A4E3B}" type="slidenum">
              <a:rPr lang="ru-RU" sz="1000" b="1" smtClean="0">
                <a:latin typeface="Century Gothic" pitchFamily="34" charset="0"/>
              </a:rPr>
              <a:pPr algn="ctr">
                <a:spcBef>
                  <a:spcPct val="50000"/>
                </a:spcBef>
              </a:pPr>
              <a:t>18</a:t>
            </a:fld>
            <a:endParaRPr lang="ru-RU" sz="1000" b="1" dirty="0">
              <a:latin typeface="Century Gothic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82364" y="998676"/>
            <a:ext cx="6303648" cy="1422212"/>
          </a:xfrm>
        </p:spPr>
        <p:txBody>
          <a:bodyPr/>
          <a:lstStyle/>
          <a:p>
            <a:r>
              <a:rPr lang="ru-RU" sz="135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Оренбургском филиале введены в действие нормативные документы, направленные на повышение социальной  защищённости работников: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 Филиала «Социальные льготы, гарантии и компенсации и порядок их предоставления»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Коллективный договор</a:t>
            </a:r>
          </a:p>
          <a:p>
            <a:r>
              <a:rPr lang="ru-RU" sz="135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Действующие социальные программы</a:t>
            </a:r>
            <a:r>
              <a:rPr lang="ru-RU" sz="13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5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инициативы: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3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атериальная помощь по различным основаниям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Санаторно-курортное лечение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Добровольное медицинское страхование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Страхование работников от несчастных случаев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Негосударственное пенсионное обеспечение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здорового образа жизни в рамках корпоративной программы «Живите дольше!», «День здоровья!»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Конкурсы детских рисунков и фотографий, творческие конкурсы стихов и рассказов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Корпоративные мероприятия – дни здоровья, эстафеты и спартакиады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выходного дня (каток, бассейн, тренажерный зал, игровой спортивный зал)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мероприятие «День донора»</a:t>
            </a:r>
            <a:endParaRPr lang="ru-RU" sz="13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Футбольная команда (</a:t>
            </a:r>
            <a:r>
              <a:rPr lang="ru-RU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г.Оренбург</a:t>
            </a:r>
            <a:r>
              <a:rPr lang="ru-RU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3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которая принимает участие в соревнованиях регионального и федерального </a:t>
            </a:r>
            <a:r>
              <a:rPr lang="ru-RU" sz="13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Хоккейная команда (</a:t>
            </a:r>
            <a:r>
              <a:rPr lang="ru-RU" sz="135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г.Оренбург</a:t>
            </a:r>
            <a:r>
              <a:rPr lang="ru-RU" sz="13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которая принимает участие в соревнованиях местного уровня.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r="1852"/>
          <a:stretch>
            <a:fillRect/>
          </a:stretch>
        </p:blipFill>
        <p:spPr>
          <a:xfrm>
            <a:off x="6486012" y="998676"/>
            <a:ext cx="2967551" cy="18462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011" y="4563689"/>
            <a:ext cx="2977477" cy="17456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671" y="2914376"/>
            <a:ext cx="1165654" cy="16598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538" y="3004771"/>
            <a:ext cx="2114371" cy="14947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71609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458604"/>
            <a:ext cx="8328216" cy="360048"/>
          </a:xfrm>
        </p:spPr>
        <p:txBody>
          <a:bodyPr/>
          <a:lstStyle/>
          <a:p>
            <a:pPr algn="ctr"/>
            <a:r>
              <a:rPr lang="ru-RU" alt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</a:t>
            </a:r>
            <a:r>
              <a:rPr lang="ru-RU" alt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МОЛОДЫХ СПЕЦИАЛИСТОВ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016" y="1052736"/>
            <a:ext cx="4520421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6" b="15170"/>
          <a:stretch/>
        </p:blipFill>
        <p:spPr>
          <a:xfrm>
            <a:off x="5169024" y="3861048"/>
            <a:ext cx="4413205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272376" y="955100"/>
            <a:ext cx="5291896" cy="304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ЦЕЛЬ: формирование </a:t>
            </a:r>
            <a:r>
              <a:rPr lang="ru-RU" sz="1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развитие нового поколения специалистов и руководителей Компании в соответствии с потребностью </a:t>
            </a:r>
            <a:r>
              <a:rPr lang="ru-RU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бизнеса</a:t>
            </a:r>
          </a:p>
          <a:p>
            <a:endParaRPr lang="ru-RU" sz="1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cs typeface="Times New Roman" panose="02020603050405020304" pitchFamily="18" charset="0"/>
              </a:rPr>
              <a:t>Посвящение в нефтяники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cs typeface="Times New Roman" panose="02020603050405020304" pitchFamily="18" charset="0"/>
              </a:rPr>
              <a:t>Адаптационные </a:t>
            </a:r>
            <a:r>
              <a:rPr lang="ru-RU" altLang="ru-RU" sz="1400" dirty="0">
                <a:cs typeface="Times New Roman" panose="02020603050405020304" pitchFamily="18" charset="0"/>
              </a:rPr>
              <a:t>курсы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>
                <a:cs typeface="Times New Roman" panose="02020603050405020304" pitchFamily="18" charset="0"/>
              </a:rPr>
              <a:t>Закрепление наставников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>
                <a:cs typeface="Times New Roman" panose="02020603050405020304" pitchFamily="18" charset="0"/>
              </a:rPr>
              <a:t>Профессионально-техническое обучение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 err="1">
                <a:cs typeface="Times New Roman" panose="02020603050405020304" pitchFamily="18" charset="0"/>
              </a:rPr>
              <a:t>Командообразующие</a:t>
            </a:r>
            <a:r>
              <a:rPr lang="ru-RU" altLang="ru-RU" sz="1400" dirty="0">
                <a:cs typeface="Times New Roman" panose="02020603050405020304" pitchFamily="18" charset="0"/>
              </a:rPr>
              <a:t> тренинги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>
                <a:cs typeface="Times New Roman" panose="02020603050405020304" pitchFamily="18" charset="0"/>
              </a:rPr>
              <a:t>Спортивные и культурно-массовые мероприятия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>
                <a:cs typeface="Times New Roman" panose="02020603050405020304" pitchFamily="18" charset="0"/>
              </a:rPr>
              <a:t>Научно – технические конференции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>
                <a:cs typeface="Times New Roman" panose="02020603050405020304" pitchFamily="18" charset="0"/>
              </a:rPr>
              <a:t>Участие в работе Совета Молодых специалистов</a:t>
            </a:r>
          </a:p>
          <a:p>
            <a:endParaRPr lang="ru-RU" sz="16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3573016"/>
            <a:ext cx="4381500" cy="3065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508814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/>
          </p:nvPr>
        </p:nvSpPr>
        <p:spPr>
          <a:xfrm>
            <a:off x="488504" y="332656"/>
            <a:ext cx="8388350" cy="596900"/>
          </a:xfrm>
        </p:spPr>
        <p:txBody>
          <a:bodyPr>
            <a:normAutofit fontScale="90000"/>
          </a:bodyPr>
          <a:lstStyle/>
          <a:p>
            <a:pPr algn="ctr" eaLnBrk="0" hangingPunct="0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 ОБРАЗОВАНИЯ ОРЕНБУРГСКОГО ФИЛИАЛА ООО «РН-БУРЕНИЕ» </a:t>
            </a:r>
            <a:b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344488" y="1052736"/>
            <a:ext cx="9289032" cy="21602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Оренбургский филиал ООО «РН-Бурение» был создан 28 сентября 2015г. Решением ПАО «НК «Роснефть».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В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Филиала вошли два буровых и одно сервисное предприятие Оренбургской области: </a:t>
            </a:r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- ООО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«Оренбургская буровая компания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- АО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Оренбургбурнефть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- ООО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«ОБК-Сервис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Данные организации являлись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технологически и организационно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сформированными предприятиями, которые выполняли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полный цикл услуг по строительству и ремонту скважин на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нефть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газ. З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анимали лидирующие позиции среди </a:t>
            </a:r>
            <a:r>
              <a:rPr lang="ru-R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нефтесервисных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компаний в Поволжском регионе, а также участвовали в зарубежных проектах.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Оренбургский филиал перенял положительный опыт и лучшие традиции данных организаций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069O476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3212976"/>
            <a:ext cx="3672408" cy="243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2480" y="5733256"/>
            <a:ext cx="3942539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cs typeface="Times New Roman" panose="02020603050405020304" pitchFamily="18" charset="0"/>
              </a:rPr>
              <a:t>Директор Оренбургского филиала </a:t>
            </a:r>
          </a:p>
          <a:p>
            <a:pPr algn="ctr"/>
            <a:r>
              <a:rPr lang="ru-RU" sz="1400" b="1" dirty="0" smtClean="0">
                <a:cs typeface="Times New Roman" panose="02020603050405020304" pitchFamily="18" charset="0"/>
              </a:rPr>
              <a:t>ООО «РН-Бурение»</a:t>
            </a:r>
          </a:p>
          <a:p>
            <a:pPr algn="ctr"/>
            <a:r>
              <a:rPr lang="ru-RU" sz="1400" b="1" dirty="0" smtClean="0">
                <a:cs typeface="Times New Roman" panose="02020603050405020304" pitchFamily="18" charset="0"/>
              </a:rPr>
              <a:t>Харитонов Виктор Егорович</a:t>
            </a:r>
            <a:endParaRPr lang="ru-RU" sz="1400" b="1" dirty="0">
              <a:cs typeface="Times New Roman" panose="02020603050405020304" pitchFamily="18" charset="0"/>
            </a:endParaRPr>
          </a:p>
        </p:txBody>
      </p:sp>
      <p:sp>
        <p:nvSpPr>
          <p:cNvPr id="8" name="Объект 8"/>
          <p:cNvSpPr txBox="1">
            <a:spLocks/>
          </p:cNvSpPr>
          <p:nvPr/>
        </p:nvSpPr>
        <p:spPr bwMode="auto">
          <a:xfrm>
            <a:off x="4215019" y="3284984"/>
            <a:ext cx="5328591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4"/>
              </a:buBlip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marL="742950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FED208"/>
              </a:buClr>
              <a:buSzPct val="120000"/>
              <a:buFont typeface="Arial" charset="0"/>
              <a:buChar char="•"/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FED208"/>
              </a:buClr>
              <a:buSzPct val="96000"/>
              <a:buFont typeface="Wingdings" pitchFamily="2" charset="2"/>
              <a:buChar char="§"/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В настоящий момент производственные мощности сосредоточены в Поволжском Федеральном округе. Работы ведутся силами собственных буровых и вышкомонтажных бригад. Парк предприятия состоит из буровых установок различной грузоподъёмности, для обеспечения всех требований Заказчика. </a:t>
            </a:r>
          </a:p>
          <a:p>
            <a:pPr marL="0" indent="0" algn="just">
              <a:buFontTx/>
              <a:buNone/>
            </a:pPr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Tx/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Сегодня Оренбургский филиал - это молодое, динамично развивающееся предприятие с численностью свыше 1500 человек. </a:t>
            </a:r>
          </a:p>
          <a:p>
            <a:pPr marL="0" indent="0" algn="just">
              <a:buFontTx/>
              <a:buNone/>
            </a:pPr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</a:pPr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Местонахождение: </a:t>
            </a:r>
          </a:p>
          <a:p>
            <a:pPr marL="0" indent="0" algn="ctr">
              <a:buFontTx/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Оренбург, ул. </a:t>
            </a:r>
            <a:r>
              <a:rPr lang="ru-R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Донгузская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проезд, д. 3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65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490066"/>
          </a:xfrm>
        </p:spPr>
        <p:txBody>
          <a:bodyPr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МЫ - КОМАНДА ООО «РН-БУРЕНИЕ»!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16064780"/>
              </p:ext>
            </p:extLst>
          </p:nvPr>
        </p:nvGraphicFramePr>
        <p:xfrm>
          <a:off x="200473" y="1124744"/>
          <a:ext cx="952421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6515368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1600" kern="1200" dirty="0" smtClean="0">
                <a:solidFill>
                  <a:schemeClr val="bg2">
                    <a:lumMod val="75000"/>
                  </a:schemeClr>
                </a:solidFill>
                <a:ea typeface="+mn-ea"/>
                <a:cs typeface="+mn-cs"/>
              </a:rPr>
              <a:t/>
            </a:r>
            <a:br>
              <a:rPr lang="ru-RU" altLang="ru-RU" sz="1600" kern="1200" dirty="0" smtClean="0">
                <a:solidFill>
                  <a:schemeClr val="bg2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ru-RU" altLang="ru-RU" sz="16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ВОСТРЕБОВАННЫЕ СПЕЦИАЛЬНОСТИ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953000" y="998676"/>
            <a:ext cx="4590612" cy="5238636"/>
          </a:xfrm>
          <a:noFill/>
          <a:ln>
            <a:noFill/>
          </a:ln>
          <a:effectLst/>
        </p:spPr>
        <p:txBody>
          <a:bodyPr>
            <a:norm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Бурение нефтяных и газовых скважин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Машины и оборудование нефтяных и газовых промыслов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8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Промышленная энергетика, теплоэнергетика, электроснабжение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8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Автоматизация и управление технологическими </a:t>
            </a: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процессами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8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ТЕХНОСФЕРНАЯ БЕЗОПАСНОСТЬ 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76" y="1178700"/>
            <a:ext cx="4410588" cy="51306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Номер слайда 2"/>
          <p:cNvSpPr txBox="1">
            <a:spLocks/>
          </p:cNvSpPr>
          <p:nvPr/>
        </p:nvSpPr>
        <p:spPr bwMode="auto">
          <a:xfrm>
            <a:off x="9363075" y="6399213"/>
            <a:ext cx="444500" cy="246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fld id="{67EA754F-ED00-4B06-BF6C-23E08D5A4E3B}" type="slidenum">
              <a:rPr lang="ru-RU" sz="1000" b="1" smtClean="0">
                <a:latin typeface="Century Gothic" pitchFamily="34" charset="0"/>
              </a:rPr>
              <a:pPr algn="ctr">
                <a:spcBef>
                  <a:spcPct val="50000"/>
                </a:spcBef>
              </a:pPr>
              <a:t>21</a:t>
            </a:fld>
            <a:endParaRPr lang="ru-RU" sz="10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1022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 bwMode="auto">
          <a:xfrm>
            <a:off x="7164388" y="6453188"/>
            <a:ext cx="1938337" cy="333375"/>
          </a:xfrm>
          <a:ln>
            <a:miter lim="800000"/>
            <a:headEnd/>
            <a:tailEnd/>
          </a:ln>
        </p:spPr>
        <p:txBody>
          <a:bodyPr wrap="square" lIns="97722" tIns="48861" rIns="97722" bIns="48861" numCol="1" anchor="t" anchorCtr="0" compatLnSpc="1">
            <a:prstTxWarp prst="textNoShape">
              <a:avLst/>
            </a:prstTxWarp>
          </a:bodyPr>
          <a:lstStyle/>
          <a:p>
            <a:pPr algn="r" defTabSz="977900">
              <a:defRPr/>
            </a:pPr>
            <a:fld id="{480D1882-68AF-4673-AD00-CF0D82C64C87}" type="datetime1">
              <a:rPr lang="ru-RU" sz="1100">
                <a:solidFill>
                  <a:schemeClr val="bg1"/>
                </a:solidFill>
                <a:latin typeface="+mj-lt"/>
              </a:rPr>
              <a:pPr algn="r" defTabSz="977900">
                <a:defRPr/>
              </a:pPr>
              <a:t>16.02.2022</a:t>
            </a:fld>
            <a:endParaRPr lang="ru-RU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3734" name="Rectangle 30"/>
          <p:cNvSpPr txBox="1">
            <a:spLocks noChangeArrowheads="1"/>
          </p:cNvSpPr>
          <p:nvPr/>
        </p:nvSpPr>
        <p:spPr bwMode="auto">
          <a:xfrm>
            <a:off x="6969224" y="582548"/>
            <a:ext cx="260922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77900">
              <a:spcAft>
                <a:spcPts val="600"/>
              </a:spcAft>
            </a:pPr>
            <a:r>
              <a:rPr lang="ru-RU" sz="1900" dirty="0">
                <a:latin typeface="EuropeCond" pitchFamily="82" charset="0"/>
              </a:rPr>
              <a:t>Контактная </a:t>
            </a:r>
            <a:r>
              <a:rPr lang="ru-RU" sz="1900" dirty="0" smtClean="0">
                <a:latin typeface="EuropeCond" pitchFamily="82" charset="0"/>
              </a:rPr>
              <a:t>информация</a:t>
            </a:r>
          </a:p>
          <a:p>
            <a:pPr marL="177800" lvl="1" defTabSz="977900">
              <a:spcAft>
                <a:spcPts val="300"/>
              </a:spcAft>
            </a:pPr>
            <a:r>
              <a:rPr lang="ru-RU" sz="1400" dirty="0">
                <a:latin typeface="EuropeCond" pitchFamily="82" charset="0"/>
              </a:rPr>
              <a:t>460127, г. Оренбург, ул. </a:t>
            </a:r>
            <a:r>
              <a:rPr lang="ru-RU" sz="1400" dirty="0" err="1">
                <a:latin typeface="EuropeCond" pitchFamily="82" charset="0"/>
              </a:rPr>
              <a:t>Донгузская</a:t>
            </a:r>
            <a:r>
              <a:rPr lang="ru-RU" sz="1400" dirty="0">
                <a:latin typeface="EuropeCond" pitchFamily="82" charset="0"/>
              </a:rPr>
              <a:t> 3, проезд 3</a:t>
            </a:r>
          </a:p>
          <a:p>
            <a:pPr marL="177800" lvl="1" defTabSz="977900">
              <a:spcAft>
                <a:spcPts val="300"/>
              </a:spcAft>
            </a:pPr>
            <a:r>
              <a:rPr lang="ru-RU" sz="1400" dirty="0">
                <a:latin typeface="EuropeCond" pitchFamily="82" charset="0"/>
              </a:rPr>
              <a:t>Телефон:</a:t>
            </a:r>
            <a:r>
              <a:rPr lang="en-US" sz="1400" dirty="0">
                <a:latin typeface="EuropeCond" pitchFamily="82" charset="0"/>
              </a:rPr>
              <a:t> +7 </a:t>
            </a:r>
            <a:r>
              <a:rPr lang="ru-RU" sz="1400" dirty="0">
                <a:latin typeface="EuropeCond" pitchFamily="82" charset="0"/>
              </a:rPr>
              <a:t>(922) </a:t>
            </a:r>
            <a:r>
              <a:rPr lang="ru-RU" sz="1400" dirty="0" smtClean="0">
                <a:latin typeface="EuropeCond" pitchFamily="82" charset="0"/>
              </a:rPr>
              <a:t>550-98-66</a:t>
            </a:r>
            <a:endParaRPr lang="ru-RU" sz="1400" dirty="0">
              <a:latin typeface="EuropeCond" pitchFamily="82" charset="0"/>
            </a:endParaRPr>
          </a:p>
          <a:p>
            <a:pPr marL="177800" lvl="1" defTabSz="977900">
              <a:spcAft>
                <a:spcPts val="300"/>
              </a:spcAft>
            </a:pPr>
            <a:r>
              <a:rPr lang="ru-RU" sz="900" dirty="0" smtClean="0">
                <a:latin typeface="EuropeCond" pitchFamily="82" charset="0"/>
              </a:rPr>
              <a:t>E-</a:t>
            </a:r>
            <a:r>
              <a:rPr lang="ru-RU" sz="900" dirty="0" err="1" smtClean="0">
                <a:latin typeface="EuropeCond" pitchFamily="82" charset="0"/>
              </a:rPr>
              <a:t>mail</a:t>
            </a:r>
            <a:r>
              <a:rPr lang="ru-RU" sz="900" dirty="0" smtClean="0">
                <a:latin typeface="EuropeCond" pitchFamily="82" charset="0"/>
              </a:rPr>
              <a:t>: </a:t>
            </a:r>
            <a:r>
              <a:rPr lang="ru-RU" sz="900" i="1" u="sng" dirty="0" smtClean="0">
                <a:hlinkClick r:id="rId4"/>
              </a:rPr>
              <a:t>eyakukushkina@rn-burenie.rosneft.ru</a:t>
            </a:r>
            <a:endParaRPr lang="ru-RU" sz="900" dirty="0"/>
          </a:p>
          <a:p>
            <a:pPr marL="177800" lvl="1" defTabSz="977900">
              <a:spcAft>
                <a:spcPts val="300"/>
              </a:spcAft>
            </a:pPr>
            <a:endParaRPr lang="ru-RU" sz="1100" dirty="0">
              <a:latin typeface="EuropeCond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52800" y="3140968"/>
            <a:ext cx="4451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Спасибо за внимание!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/>
          </p:nvPr>
        </p:nvSpPr>
        <p:spPr>
          <a:xfrm>
            <a:off x="495300" y="260649"/>
            <a:ext cx="8388350" cy="512464"/>
          </a:xfrm>
        </p:spPr>
        <p:txBody>
          <a:bodyPr>
            <a:normAutofit/>
          </a:bodyPr>
          <a:lstStyle/>
          <a:p>
            <a:pPr algn="ctr" eaLnBrk="0" hangingPunct="0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 ДЕЯТЕЛЬНОСТИ/ПЕРЕЧЕНЬ ОКАЗЫВАЕМЫХ УСЛУГ</a:t>
            </a:r>
            <a:endParaRPr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88504" y="1124744"/>
            <a:ext cx="9073008" cy="24482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alt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Бурение скважин на нефть и газ всех </a:t>
            </a:r>
            <a:r>
              <a:rPr lang="ru-RU" sz="1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назначений, в том числе «под ключ»</a:t>
            </a:r>
            <a:endParaRPr lang="ru-RU" sz="14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Текущий и капитальный ремонт скважин методом ЗБС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Подготовительные работы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Вышкомонтажные работы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Бурение артезианских скважин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Рекультивация буровых площадок</a:t>
            </a:r>
          </a:p>
        </p:txBody>
      </p:sp>
      <p:pic>
        <p:nvPicPr>
          <p:cNvPr id="5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160" y="1700808"/>
            <a:ext cx="3333051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бъект 6"/>
          <p:cNvSpPr txBox="1">
            <a:spLocks/>
          </p:cNvSpPr>
          <p:nvPr/>
        </p:nvSpPr>
        <p:spPr bwMode="auto">
          <a:xfrm>
            <a:off x="488504" y="3284984"/>
            <a:ext cx="576064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4"/>
              </a:buBlip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marL="742950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FED208"/>
              </a:buClr>
              <a:buSzPct val="120000"/>
              <a:buFont typeface="Arial" charset="0"/>
              <a:buChar char="•"/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FED208"/>
              </a:buClr>
              <a:buSzPct val="96000"/>
              <a:buFont typeface="Wingdings" pitchFamily="2" charset="2"/>
              <a:buChar char="§"/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В арсенале </a:t>
            </a:r>
            <a:r>
              <a:rPr lang="ru-RU" alt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Оренбургского филиала ООО «РН-Бурение» имеется: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30 буровых установок, </a:t>
            </a:r>
            <a:r>
              <a:rPr lang="ru-RU" altLang="ru-RU" sz="1400" dirty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грузоподъёмностью от 125 до 400 </a:t>
            </a:r>
            <a:r>
              <a:rPr lang="ru-RU" alt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тонн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26 </a:t>
            </a:r>
            <a:r>
              <a:rPr lang="ru-RU" altLang="ru-RU" sz="1400" dirty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буровых бригад </a:t>
            </a:r>
            <a:endParaRPr lang="ru-RU" altLang="ru-RU" sz="1400" dirty="0" smtClean="0">
              <a:solidFill>
                <a:schemeClr val="tx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1400" dirty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3 вышкомонтажные бригады </a:t>
            </a:r>
            <a:endParaRPr lang="ru-RU" altLang="ru-RU" sz="1400" dirty="0" smtClean="0">
              <a:solidFill>
                <a:schemeClr val="tx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мощ</a:t>
            </a:r>
            <a:r>
              <a:rPr lang="ru-RU" alt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ная производственная база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лаборатория буровых растворов </a:t>
            </a:r>
          </a:p>
          <a:p>
            <a:pPr marL="0" indent="0" algn="just">
              <a:buFontTx/>
              <a:buNone/>
            </a:pPr>
            <a:endParaRPr lang="ru-RU" alt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43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/>
          </p:nvPr>
        </p:nvSpPr>
        <p:spPr>
          <a:xfrm>
            <a:off x="495300" y="260649"/>
            <a:ext cx="8388350" cy="512464"/>
          </a:xfrm>
        </p:spPr>
        <p:txBody>
          <a:bodyPr>
            <a:normAutofit/>
          </a:bodyPr>
          <a:lstStyle/>
          <a:p>
            <a:pPr algn="ctr" eaLnBrk="0" hangingPunct="0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ПОТЕНЦИАЛ ОРЕНБУРГСКОГО ФИЛИАЛА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«РН-БУРЕНИЕ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200473" y="1052736"/>
            <a:ext cx="4671650" cy="561662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настоящий момент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Филиал обладает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 необходимым для эффективного и взаимовыгодного сотрудничества: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высокий уровень безопасности проведение работ;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компетентный ответственный персонал;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постоянное обновление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оборудования и техники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обширная </a:t>
            </a:r>
            <a:r>
              <a:rPr lang="bg-BG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география предоставления услуг;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огатый опыт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строительстве геологоразведочных </a:t>
            </a:r>
            <a:r>
              <a:rPr lang="ru-RU" alt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поисково-оценочных скважин </a:t>
            </a:r>
          </a:p>
          <a:p>
            <a:pPr marL="0" indent="0">
              <a:buNone/>
            </a:pPr>
            <a:endParaRPr lang="ru-RU" alt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Коллектив предприятия характеризуется высоким уровнем квалификации. </a:t>
            </a:r>
            <a:endParaRPr lang="ru-RU" alt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alt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Ведётся </a:t>
            </a:r>
            <a:r>
              <a:rPr lang="ru-RU" alt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постоянное пополнение ш</a:t>
            </a:r>
            <a:r>
              <a:rPr lang="ru-RU" alt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тата молодыми специалистами. </a:t>
            </a:r>
          </a:p>
          <a:p>
            <a:pPr marL="0" indent="0">
              <a:buNone/>
            </a:pPr>
            <a:endParaRPr lang="ru-RU" alt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alt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Мощный </a:t>
            </a:r>
            <a:r>
              <a:rPr lang="ru-RU" alt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кадровый потенциал, жесткая производственная и экономическая политика позволяют предприятию выполнять все поставленные перед ним задачи. </a:t>
            </a:r>
            <a:endParaRPr lang="ru-RU" alt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0" r="14639"/>
          <a:stretch/>
        </p:blipFill>
        <p:spPr>
          <a:xfrm>
            <a:off x="5169024" y="1268760"/>
            <a:ext cx="4378325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009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2"/>
          <p:cNvSpPr txBox="1">
            <a:spLocks/>
          </p:cNvSpPr>
          <p:nvPr/>
        </p:nvSpPr>
        <p:spPr bwMode="auto">
          <a:xfrm>
            <a:off x="9363075" y="6399213"/>
            <a:ext cx="444500" cy="246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fld id="{67EA754F-ED00-4B06-BF6C-23E08D5A4E3B}" type="slidenum">
              <a:rPr lang="ru-RU" sz="1000" b="1" smtClean="0">
                <a:latin typeface="Century Gothic" pitchFamily="34" charset="0"/>
              </a:rPr>
              <a:pPr algn="ctr">
                <a:spcBef>
                  <a:spcPct val="50000"/>
                </a:spcBef>
              </a:pPr>
              <a:t>5</a:t>
            </a:fld>
            <a:endParaRPr lang="ru-RU" sz="1000" b="1" dirty="0">
              <a:latin typeface="Century Gothic" pitchFamily="34" charset="0"/>
            </a:endParaRPr>
          </a:p>
        </p:txBody>
      </p:sp>
      <p:pic>
        <p:nvPicPr>
          <p:cNvPr id="5" name="Picture 2" descr="C:\Documents and Settings\aleksarb\My Documents\My Pictures\карта Оренб.обл.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14" b="89693" l="0" r="100000"/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468" y="2708904"/>
            <a:ext cx="6642792" cy="3534676"/>
          </a:xfrm>
          <a:prstGeom prst="rect">
            <a:avLst/>
          </a:prstGeom>
          <a:noFill/>
          <a:ln/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6" name="Picture 2" descr="C:\Users\aleksarb\Pictures\Карта месторождений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5" b="96452" l="2833" r="97231"/>
                    </a14:imgEffect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2" y="1268712"/>
            <a:ext cx="4140552" cy="432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Кольцо 7"/>
          <p:cNvSpPr/>
          <p:nvPr/>
        </p:nvSpPr>
        <p:spPr>
          <a:xfrm>
            <a:off x="5583084" y="4779180"/>
            <a:ext cx="270036" cy="270036"/>
          </a:xfrm>
          <a:prstGeom prst="donut">
            <a:avLst>
              <a:gd name="adj" fmla="val 351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2892" y="4009652"/>
            <a:ext cx="724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</a:rPr>
              <a:t>Бузулук</a:t>
            </a:r>
            <a:endParaRPr lang="ru-RU" sz="1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Кольцо 9"/>
          <p:cNvSpPr/>
          <p:nvPr/>
        </p:nvSpPr>
        <p:spPr>
          <a:xfrm>
            <a:off x="2072616" y="3158964"/>
            <a:ext cx="180024" cy="18002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62628" y="3125871"/>
            <a:ext cx="724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FFFF"/>
                </a:solidFill>
                <a:latin typeface="Times New Roman" pitchFamily="18" charset="0"/>
              </a:rPr>
              <a:t>Самара</a:t>
            </a:r>
            <a:endParaRPr lang="ru-RU" sz="10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" name="Кольцо 11"/>
          <p:cNvSpPr/>
          <p:nvPr/>
        </p:nvSpPr>
        <p:spPr>
          <a:xfrm>
            <a:off x="4052880" y="4059084"/>
            <a:ext cx="180024" cy="18002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54945" y="3258599"/>
            <a:ext cx="2158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Оренбургская область»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70867" y="3295746"/>
            <a:ext cx="1924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</a:rPr>
              <a:t>Самарская область</a:t>
            </a:r>
            <a:endParaRPr lang="ru-RU" sz="1400" b="1" dirty="0">
              <a:latin typeface="Times New Roman" pitchFamily="18" charset="0"/>
            </a:endParaRPr>
          </a:p>
        </p:txBody>
      </p:sp>
      <p:pic>
        <p:nvPicPr>
          <p:cNvPr id="17" name="Picture 5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025" y="4615667"/>
            <a:ext cx="3587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43" y="3699036"/>
            <a:ext cx="3587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Прямая со стрелкой 421"/>
          <p:cNvCxnSpPr>
            <a:cxnSpLocks noChangeShapeType="1"/>
          </p:cNvCxnSpPr>
          <p:nvPr/>
        </p:nvCxnSpPr>
        <p:spPr bwMode="auto">
          <a:xfrm flipH="1">
            <a:off x="1622556" y="4082767"/>
            <a:ext cx="720096" cy="1056461"/>
          </a:xfrm>
          <a:prstGeom prst="straightConnector1">
            <a:avLst/>
          </a:prstGeom>
          <a:noFill/>
          <a:ln w="15875" algn="ctr">
            <a:solidFill>
              <a:srgbClr val="3366FF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20" name="Прямая со стрелкой 421"/>
          <p:cNvCxnSpPr>
            <a:cxnSpLocks noChangeShapeType="1"/>
          </p:cNvCxnSpPr>
          <p:nvPr/>
        </p:nvCxnSpPr>
        <p:spPr bwMode="auto">
          <a:xfrm flipV="1">
            <a:off x="4505208" y="2200275"/>
            <a:ext cx="3598212" cy="2578905"/>
          </a:xfrm>
          <a:prstGeom prst="straightConnector1">
            <a:avLst/>
          </a:prstGeom>
          <a:noFill/>
          <a:ln w="15875" algn="ctr">
            <a:solidFill>
              <a:srgbClr val="3366FF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21" name="Прямая со стрелкой 421"/>
          <p:cNvCxnSpPr>
            <a:cxnSpLocks noChangeShapeType="1"/>
          </p:cNvCxnSpPr>
          <p:nvPr/>
        </p:nvCxnSpPr>
        <p:spPr bwMode="auto">
          <a:xfrm flipV="1">
            <a:off x="4502940" y="3879060"/>
            <a:ext cx="2610348" cy="900120"/>
          </a:xfrm>
          <a:prstGeom prst="straightConnector1">
            <a:avLst/>
          </a:prstGeom>
          <a:noFill/>
          <a:ln w="15875" algn="ctr">
            <a:solidFill>
              <a:srgbClr val="3366FF"/>
            </a:solidFill>
            <a:prstDash val="dash"/>
            <a:round/>
            <a:headEnd/>
            <a:tailEnd type="arrow" w="med" len="med"/>
          </a:ln>
        </p:spPr>
      </p:cxnSp>
      <p:graphicFrame>
        <p:nvGraphicFramePr>
          <p:cNvPr id="22" name="Объект 21"/>
          <p:cNvGraphicFramePr>
            <a:graphicFrameLocks noChangeAspect="1"/>
          </p:cNvGraphicFramePr>
          <p:nvPr>
            <p:extLst/>
          </p:nvPr>
        </p:nvGraphicFramePr>
        <p:xfrm>
          <a:off x="380542" y="1088688"/>
          <a:ext cx="2790314" cy="619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3" name="Лист" r:id="rId8" imgW="2762205" imgH="562021" progId="Excel.Sheet.12">
                  <p:embed/>
                </p:oleObj>
              </mc:Choice>
              <mc:Fallback>
                <p:oleObj name="Лист" r:id="rId8" imgW="2762205" imgH="562021" progId="Excel.Sheet.12">
                  <p:embed/>
                  <p:pic>
                    <p:nvPicPr>
                      <p:cNvPr id="22" name="Объект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542" y="1088688"/>
                        <a:ext cx="2790314" cy="61913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>
            <p:extLst/>
          </p:nvPr>
        </p:nvGraphicFramePr>
        <p:xfrm>
          <a:off x="6303963" y="1124744"/>
          <a:ext cx="3462297" cy="1152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4" name="Лист" r:id="rId10" imgW="3067005" imgH="914360" progId="Excel.Sheet.12">
                  <p:embed/>
                </p:oleObj>
              </mc:Choice>
              <mc:Fallback>
                <p:oleObj name="Лист" r:id="rId10" imgW="3067005" imgH="914360" progId="Excel.Sheet.12">
                  <p:embed/>
                  <p:pic>
                    <p:nvPicPr>
                      <p:cNvPr id="23" name="Объект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3963" y="1124744"/>
                        <a:ext cx="3462297" cy="115212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>
            <p:extLst/>
          </p:nvPr>
        </p:nvGraphicFramePr>
        <p:xfrm>
          <a:off x="7113289" y="3149607"/>
          <a:ext cx="2652972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5" name="Лист" r:id="rId12" imgW="2971979" imgH="1019022" progId="Excel.Sheet.12">
                  <p:embed/>
                </p:oleObj>
              </mc:Choice>
              <mc:Fallback>
                <p:oleObj name="Лист" r:id="rId12" imgW="2971979" imgH="1019022" progId="Excel.Sheet.12">
                  <p:embed/>
                  <p:pic>
                    <p:nvPicPr>
                      <p:cNvPr id="24" name="Объект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3289" y="3149607"/>
                        <a:ext cx="2652972" cy="11795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Объект 24"/>
          <p:cNvGraphicFramePr>
            <a:graphicFrameLocks noChangeAspect="1"/>
          </p:cNvGraphicFramePr>
          <p:nvPr>
            <p:extLst/>
          </p:nvPr>
        </p:nvGraphicFramePr>
        <p:xfrm>
          <a:off x="272377" y="5139228"/>
          <a:ext cx="2732762" cy="1104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6" name="Лист" r:id="rId14" imgW="2390708" imgH="838373" progId="Excel.Sheet.12">
                  <p:embed/>
                </p:oleObj>
              </mc:Choice>
              <mc:Fallback>
                <p:oleObj name="Лист" r:id="rId14" imgW="2390708" imgH="838373" progId="Excel.Sheet.12">
                  <p:embed/>
                  <p:pic>
                    <p:nvPicPr>
                      <p:cNvPr id="25" name="Объект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377" y="5139228"/>
                        <a:ext cx="2732762" cy="110435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344488" y="307549"/>
            <a:ext cx="8862889" cy="556179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wrap="square" lIns="108000" tIns="46800" rIns="93600" bIns="46800">
            <a:spAutoFit/>
          </a:bodyPr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ГЕОГРАФИЯ РАБОТ ОРЕНБУРГСКОГО ФИЛИАЛА ООО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РН-БУРЕНИЕ»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(производственные показатели указаны за 2021 год)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5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782" y="4529971"/>
            <a:ext cx="3587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Прямая со стрелкой 421"/>
          <p:cNvCxnSpPr>
            <a:cxnSpLocks noChangeShapeType="1"/>
            <a:stCxn id="26" idx="2"/>
          </p:cNvCxnSpPr>
          <p:nvPr/>
        </p:nvCxnSpPr>
        <p:spPr bwMode="auto">
          <a:xfrm>
            <a:off x="6365170" y="4856996"/>
            <a:ext cx="709643" cy="344860"/>
          </a:xfrm>
          <a:prstGeom prst="straightConnector1">
            <a:avLst/>
          </a:prstGeom>
          <a:noFill/>
          <a:ln w="15875" algn="ctr">
            <a:solidFill>
              <a:srgbClr val="3366FF"/>
            </a:solidFill>
            <a:prstDash val="dash"/>
            <a:round/>
            <a:headEnd/>
            <a:tailEnd type="arrow" w="med" len="med"/>
          </a:ln>
        </p:spPr>
      </p:cxnSp>
      <p:graphicFrame>
        <p:nvGraphicFramePr>
          <p:cNvPr id="28" name="Объект 27"/>
          <p:cNvGraphicFramePr>
            <a:graphicFrameLocks noChangeAspect="1"/>
          </p:cNvGraphicFramePr>
          <p:nvPr>
            <p:extLst/>
          </p:nvPr>
        </p:nvGraphicFramePr>
        <p:xfrm>
          <a:off x="7075488" y="5184775"/>
          <a:ext cx="2676525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7" name="Лист" r:id="rId16" imgW="2343016" imgH="838373" progId="Excel.Sheet.12">
                  <p:embed/>
                </p:oleObj>
              </mc:Choice>
              <mc:Fallback>
                <p:oleObj name="Лист" r:id="rId16" imgW="2343016" imgH="838373" progId="Excel.Sheet.12">
                  <p:embed/>
                  <p:pic>
                    <p:nvPicPr>
                      <p:cNvPr id="28" name="Объект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5488" y="5184775"/>
                        <a:ext cx="2676525" cy="11033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91544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2438" y="491917"/>
            <a:ext cx="9001125" cy="338554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ПАРК БУРОВЫХ УСТАНОВОК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 bwMode="auto">
          <a:xfrm>
            <a:off x="9363075" y="6399213"/>
            <a:ext cx="444500" cy="246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fld id="{67EA754F-ED00-4B06-BF6C-23E08D5A4E3B}" type="slidenum">
              <a:rPr lang="ru-RU" sz="1000" b="1" smtClean="0">
                <a:latin typeface="Century Gothic" pitchFamily="34" charset="0"/>
              </a:rPr>
              <a:pPr algn="ctr">
                <a:spcBef>
                  <a:spcPct val="50000"/>
                </a:spcBef>
              </a:pPr>
              <a:t>6</a:t>
            </a:fld>
            <a:endParaRPr lang="ru-RU" sz="1000" b="1" dirty="0">
              <a:latin typeface="Century Gothic" pitchFamily="34" charset="0"/>
            </a:endParaRPr>
          </a:p>
        </p:txBody>
      </p:sp>
      <p:pic>
        <p:nvPicPr>
          <p:cNvPr id="5" name="Picture 2" descr="\\X3550\AllDocs\Общая\Конкурс Лучший по профессии 2016\2 день\DSC_67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1340768"/>
            <a:ext cx="3840237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9" name="TextBox 8"/>
          <p:cNvSpPr txBox="1"/>
          <p:nvPr/>
        </p:nvSpPr>
        <p:spPr>
          <a:xfrm>
            <a:off x="332581" y="1052735"/>
            <a:ext cx="548451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 парк буровых установок Оренбургского </a:t>
            </a:r>
            <a:r>
              <a:rPr lang="ru-RU" sz="1400" dirty="0" smtClean="0"/>
              <a:t>филиала</a:t>
            </a:r>
          </a:p>
          <a:p>
            <a:r>
              <a:rPr lang="ru-RU" sz="1400" dirty="0" smtClean="0"/>
              <a:t>ООО </a:t>
            </a:r>
            <a:r>
              <a:rPr lang="ru-RU" sz="1400" dirty="0"/>
              <a:t>«РН-Бурение» входит </a:t>
            </a:r>
            <a:r>
              <a:rPr lang="ru-RU" sz="1400" dirty="0" smtClean="0"/>
              <a:t>3</a:t>
            </a:r>
            <a:r>
              <a:rPr lang="en-US" sz="1400" dirty="0" smtClean="0"/>
              <a:t>8</a:t>
            </a:r>
            <a:r>
              <a:rPr lang="ru-RU" sz="1400" dirty="0" smtClean="0"/>
              <a:t> буровых установок </a:t>
            </a:r>
            <a:r>
              <a:rPr lang="ru-RU" sz="1400" dirty="0"/>
              <a:t>производства заводов «Уралмаш», «</a:t>
            </a:r>
            <a:r>
              <a:rPr lang="en-US" sz="1400" dirty="0"/>
              <a:t>HONGHUA</a:t>
            </a:r>
            <a:r>
              <a:rPr lang="ru-RU" sz="1400" dirty="0" smtClean="0"/>
              <a:t>»,</a:t>
            </a:r>
            <a:r>
              <a:rPr lang="en-US" sz="1400" dirty="0"/>
              <a:t> </a:t>
            </a:r>
            <a:r>
              <a:rPr lang="en-US" sz="1400" dirty="0" err="1"/>
              <a:t>Haihua</a:t>
            </a:r>
            <a:r>
              <a:rPr lang="en-US" sz="1400" dirty="0"/>
              <a:t> Industry Group</a:t>
            </a:r>
            <a:r>
              <a:rPr lang="ru-RU" sz="1400" dirty="0" smtClean="0"/>
              <a:t> </a:t>
            </a:r>
            <a:r>
              <a:rPr lang="ru-RU" sz="1400" dirty="0"/>
              <a:t>«Кунгурский м</a:t>
            </a:r>
            <a:r>
              <a:rPr lang="ru-RU" sz="1400" dirty="0" smtClean="0"/>
              <a:t>ашиностроительный </a:t>
            </a:r>
            <a:r>
              <a:rPr lang="ru-RU" sz="1400" dirty="0"/>
              <a:t>завод», «</a:t>
            </a:r>
            <a:r>
              <a:rPr lang="en-US" sz="1400" dirty="0"/>
              <a:t>Discovery</a:t>
            </a:r>
            <a:r>
              <a:rPr lang="ru-RU" sz="1400" dirty="0"/>
              <a:t>», «</a:t>
            </a:r>
            <a:r>
              <a:rPr lang="en-US" sz="1400" dirty="0"/>
              <a:t>RG</a:t>
            </a:r>
            <a:r>
              <a:rPr lang="ru-RU" sz="1400" dirty="0" smtClean="0"/>
              <a:t>», «</a:t>
            </a:r>
            <a:r>
              <a:rPr lang="ru-RU" sz="1400" dirty="0" err="1"/>
              <a:t>Идель</a:t>
            </a:r>
            <a:r>
              <a:rPr lang="ru-RU" sz="1400" dirty="0"/>
              <a:t> Нефтемаш»»:</a:t>
            </a:r>
          </a:p>
          <a:p>
            <a:endParaRPr lang="ru-RU" sz="1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ZJ</a:t>
            </a:r>
            <a:r>
              <a:rPr lang="ru-RU" sz="1400" dirty="0"/>
              <a:t>-40</a:t>
            </a:r>
            <a:r>
              <a:rPr lang="en-US" sz="1400" dirty="0"/>
              <a:t>DB </a:t>
            </a:r>
            <a:r>
              <a:rPr lang="ru-RU" sz="1400" dirty="0"/>
              <a:t>– 11 шт. г/п 315 тонн.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ZJ</a:t>
            </a:r>
            <a:r>
              <a:rPr lang="ru-RU" sz="1400" dirty="0"/>
              <a:t>-50</a:t>
            </a:r>
            <a:r>
              <a:rPr lang="en-US" sz="1400" dirty="0"/>
              <a:t>DBS </a:t>
            </a:r>
            <a:r>
              <a:rPr lang="ru-RU" sz="1400" dirty="0"/>
              <a:t>– </a:t>
            </a:r>
            <a:r>
              <a:rPr lang="en-US" sz="1400" dirty="0" smtClean="0"/>
              <a:t>6</a:t>
            </a:r>
            <a:r>
              <a:rPr lang="ru-RU" sz="1400" dirty="0" smtClean="0"/>
              <a:t> </a:t>
            </a:r>
            <a:r>
              <a:rPr lang="ru-RU" sz="1400" dirty="0"/>
              <a:t>шт. г/п 315 тонн</a:t>
            </a:r>
            <a:endParaRPr lang="ru-RU" sz="1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ZJ</a:t>
            </a:r>
            <a:r>
              <a:rPr lang="ru-RU" sz="1400" dirty="0"/>
              <a:t>-50</a:t>
            </a:r>
            <a:r>
              <a:rPr lang="en-US" sz="1400" dirty="0"/>
              <a:t>DB </a:t>
            </a:r>
            <a:r>
              <a:rPr lang="ru-RU" sz="1400" dirty="0"/>
              <a:t>– 2 шт. г/п 315 тонн.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5000/400 ЭРУ –2 шт. г/п 400 тонн</a:t>
            </a:r>
            <a:r>
              <a:rPr lang="ru-RU" sz="1400" dirty="0" smtClean="0"/>
              <a:t>.</a:t>
            </a:r>
            <a:endParaRPr lang="en-US" sz="1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IDM 320 Polar </a:t>
            </a:r>
            <a:r>
              <a:rPr lang="en-US" sz="1400" dirty="0"/>
              <a:t>Developer HP 1600-AC – 2 </a:t>
            </a:r>
            <a:r>
              <a:rPr lang="ru-RU" sz="1400" dirty="0" err="1"/>
              <a:t>шт</a:t>
            </a:r>
            <a:r>
              <a:rPr lang="en-US" sz="1400" dirty="0"/>
              <a:t>. </a:t>
            </a:r>
            <a:r>
              <a:rPr lang="ru-RU" sz="1400" dirty="0"/>
              <a:t>г</a:t>
            </a:r>
            <a:r>
              <a:rPr lang="en-US" sz="1400" dirty="0"/>
              <a:t>/</a:t>
            </a:r>
            <a:r>
              <a:rPr lang="ru-RU" sz="1400" dirty="0"/>
              <a:t>п</a:t>
            </a:r>
            <a:r>
              <a:rPr lang="en-US" sz="1400" dirty="0"/>
              <a:t> 320 </a:t>
            </a:r>
            <a:r>
              <a:rPr lang="ru-RU" sz="1400" dirty="0"/>
              <a:t>тонн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/>
              <a:t>БУ </a:t>
            </a:r>
            <a:r>
              <a:rPr lang="ru-RU" sz="1400" dirty="0"/>
              <a:t>- 3Д86 – </a:t>
            </a:r>
            <a:r>
              <a:rPr lang="ru-RU" sz="1400" dirty="0" smtClean="0"/>
              <a:t>1 </a:t>
            </a:r>
            <a:r>
              <a:rPr lang="ru-RU" sz="1400" dirty="0"/>
              <a:t>шт. г/п 320 тонн</a:t>
            </a:r>
            <a:r>
              <a:rPr lang="ru-RU" sz="14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Victory </a:t>
            </a:r>
            <a:r>
              <a:rPr lang="en-US" sz="1400" dirty="0"/>
              <a:t>VR 350 MSR – 1 </a:t>
            </a:r>
            <a:r>
              <a:rPr lang="ru-RU" sz="1400" dirty="0" err="1"/>
              <a:t>шт</a:t>
            </a:r>
            <a:r>
              <a:rPr lang="en-US" sz="1400" dirty="0"/>
              <a:t>. </a:t>
            </a:r>
            <a:r>
              <a:rPr lang="ru-RU" sz="1400" dirty="0"/>
              <a:t>г</a:t>
            </a:r>
            <a:r>
              <a:rPr lang="en-US" sz="1400" dirty="0"/>
              <a:t>/</a:t>
            </a:r>
            <a:r>
              <a:rPr lang="ru-RU" sz="1400" dirty="0"/>
              <a:t>п</a:t>
            </a:r>
            <a:r>
              <a:rPr lang="en-US" sz="1400" dirty="0"/>
              <a:t> 160 </a:t>
            </a:r>
            <a:r>
              <a:rPr lang="ru-RU" sz="1400" dirty="0"/>
              <a:t>тонн</a:t>
            </a:r>
            <a:r>
              <a:rPr lang="en-US" sz="1400" dirty="0" smtClean="0"/>
              <a:t>.</a:t>
            </a:r>
            <a:r>
              <a:rPr lang="ru-RU" sz="1400" dirty="0" smtClean="0"/>
              <a:t> </a:t>
            </a: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/>
              <a:t>МБУ-125 </a:t>
            </a:r>
            <a:r>
              <a:rPr lang="ru-RU" sz="1400" dirty="0"/>
              <a:t>– </a:t>
            </a:r>
            <a:r>
              <a:rPr lang="en-US" sz="1400" dirty="0"/>
              <a:t>4</a:t>
            </a:r>
            <a:r>
              <a:rPr lang="ru-RU" sz="1400" dirty="0" smtClean="0"/>
              <a:t> </a:t>
            </a:r>
            <a:r>
              <a:rPr lang="ru-RU" sz="1400" dirty="0"/>
              <a:t>шт. г/п 125 тонн</a:t>
            </a:r>
            <a:r>
              <a:rPr lang="ru-RU" sz="1400" dirty="0" smtClean="0"/>
              <a:t>. </a:t>
            </a: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/>
              <a:t>МБС Идель-140 – </a:t>
            </a:r>
            <a:r>
              <a:rPr lang="ru-RU" sz="1400" dirty="0"/>
              <a:t>1</a:t>
            </a:r>
            <a:r>
              <a:rPr lang="en-US" sz="1400" dirty="0" smtClean="0"/>
              <a:t> </a:t>
            </a:r>
            <a:r>
              <a:rPr lang="ru-RU" sz="1400" dirty="0" smtClean="0"/>
              <a:t>шт. г/п 140тонн. </a:t>
            </a:r>
          </a:p>
          <a:p>
            <a:endParaRPr lang="ru-RU" sz="1400" dirty="0" smtClean="0"/>
          </a:p>
          <a:p>
            <a:r>
              <a:rPr lang="ru-RU" sz="1400" dirty="0" smtClean="0"/>
              <a:t>Большая часть </a:t>
            </a:r>
            <a:r>
              <a:rPr lang="ru-RU" sz="1400" dirty="0"/>
              <a:t>буровых установок укомплектованы Силовыми верхними </a:t>
            </a:r>
            <a:r>
              <a:rPr lang="ru-RU" sz="1400" dirty="0" smtClean="0"/>
              <a:t>приводами, производства: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ООО «Уралмаш НГО Холдинг</a:t>
            </a:r>
            <a:r>
              <a:rPr lang="ru-RU" sz="1400" dirty="0" smtClean="0"/>
              <a:t>»</a:t>
            </a: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National Oilwell </a:t>
            </a:r>
            <a:r>
              <a:rPr lang="en-US" sz="1400" dirty="0" smtClean="0"/>
              <a:t>Varco</a:t>
            </a: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err="1"/>
              <a:t>Canrig</a:t>
            </a:r>
            <a:r>
              <a:rPr lang="en-US" sz="1400" dirty="0"/>
              <a:t> Drilling </a:t>
            </a:r>
            <a:r>
              <a:rPr lang="en-US" sz="1400" dirty="0" smtClean="0"/>
              <a:t>Technology</a:t>
            </a: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SLC Group</a:t>
            </a: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ОАО «Электромеханика</a:t>
            </a:r>
            <a:r>
              <a:rPr lang="ru-RU" sz="1400" dirty="0" smtClean="0"/>
              <a:t>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534379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3163" y="368592"/>
            <a:ext cx="8280400" cy="584775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ХАРАКТЕРИСТИКА СКВАЖИН, ПРОБУРЕННЫХ БРИГАДАМИ </a:t>
            </a:r>
          </a:p>
          <a:p>
            <a:pPr algn="ctr"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ОРЕНБУРГСКОГО ФИЛИАЛА ООО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«РН-БУРЕНИЕ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 В 2021 ГОДУ.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/>
          </p:nvPr>
        </p:nvGraphicFramePr>
        <p:xfrm>
          <a:off x="272480" y="3789040"/>
          <a:ext cx="9312846" cy="2242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Номер слайда 2"/>
          <p:cNvSpPr txBox="1">
            <a:spLocks/>
          </p:cNvSpPr>
          <p:nvPr/>
        </p:nvSpPr>
        <p:spPr bwMode="auto">
          <a:xfrm>
            <a:off x="9363075" y="6399213"/>
            <a:ext cx="444500" cy="246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fld id="{67EA754F-ED00-4B06-BF6C-23E08D5A4E3B}" type="slidenum">
              <a:rPr lang="ru-RU" sz="1000" b="1" smtClean="0">
                <a:latin typeface="Century Gothic" pitchFamily="34" charset="0"/>
              </a:rPr>
              <a:pPr algn="ctr">
                <a:spcBef>
                  <a:spcPct val="50000"/>
                </a:spcBef>
              </a:pPr>
              <a:t>7</a:t>
            </a:fld>
            <a:endParaRPr lang="ru-RU" sz="1000" b="1" dirty="0">
              <a:latin typeface="Century Gothic" pitchFamily="34" charset="0"/>
            </a:endParaRPr>
          </a:p>
        </p:txBody>
      </p:sp>
      <p:graphicFrame>
        <p:nvGraphicFramePr>
          <p:cNvPr id="13" name="Схема 12"/>
          <p:cNvGraphicFramePr/>
          <p:nvPr>
            <p:extLst/>
          </p:nvPr>
        </p:nvGraphicFramePr>
        <p:xfrm>
          <a:off x="128464" y="1178700"/>
          <a:ext cx="9456861" cy="225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82255" y="2060848"/>
            <a:ext cx="3918472" cy="2268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778952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8763" y="349670"/>
            <a:ext cx="8280400" cy="338554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ТЕХНИЧЕСКОЕ ОСНАЩЕНИЕ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ОРЕНБУРГСКОГО ФИЛИАЛА ООО «РН-БУРЕНИЕ»</a:t>
            </a:r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 bwMode="auto">
          <a:xfrm>
            <a:off x="9363075" y="6399213"/>
            <a:ext cx="444500" cy="246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fld id="{67EA754F-ED00-4B06-BF6C-23E08D5A4E3B}" type="slidenum">
              <a:rPr lang="ru-RU" sz="1000" b="1" smtClean="0">
                <a:latin typeface="Century Gothic" pitchFamily="34" charset="0"/>
              </a:rPr>
              <a:pPr algn="ctr">
                <a:spcBef>
                  <a:spcPct val="50000"/>
                </a:spcBef>
              </a:pPr>
              <a:t>8</a:t>
            </a:fld>
            <a:endParaRPr lang="ru-RU" sz="1000" b="1" dirty="0">
              <a:latin typeface="Century Gothic" pitchFamily="34" charset="0"/>
            </a:endParaRPr>
          </a:p>
        </p:txBody>
      </p:sp>
      <p:graphicFrame>
        <p:nvGraphicFramePr>
          <p:cNvPr id="7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186917"/>
              </p:ext>
            </p:extLst>
          </p:nvPr>
        </p:nvGraphicFramePr>
        <p:xfrm>
          <a:off x="452437" y="1736198"/>
          <a:ext cx="9001126" cy="4663015"/>
        </p:xfrm>
        <a:graphic>
          <a:graphicData uri="http://schemas.openxmlformats.org/drawingml/2006/table">
            <a:tbl>
              <a:tblPr/>
              <a:tblGrid>
                <a:gridCol w="1078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29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97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40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44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69787">
                  <a:extLst>
                    <a:ext uri="{9D8B030D-6E8A-4147-A177-3AD203B41FA5}">
                      <a16:colId xmlns:a16="http://schemas.microsoft.com/office/drawing/2014/main" val="2147568078"/>
                    </a:ext>
                  </a:extLst>
                </a:gridCol>
              </a:tblGrid>
              <a:tr h="897763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Europe"/>
                        </a:rPr>
                        <a:t>Тип буровой установки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Europe"/>
                          <a:ea typeface="+mn-ea"/>
                          <a:cs typeface="+mn-cs"/>
                        </a:rPr>
                        <a:t>Кол-во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urope"/>
                          <a:cs typeface="Arial" pitchFamily="34" charset="0"/>
                        </a:rPr>
                        <a:t>Максимальная нагрузка на крюке, тс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Europe"/>
                        <a:cs typeface="Times New Roman" pitchFamily="18" charset="0"/>
                      </a:endParaRP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urope"/>
                          <a:cs typeface="Times New Roman" pitchFamily="18" charset="0"/>
                        </a:rPr>
                        <a:t>Макс Глубина бурения, м.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Europe"/>
                        <a:cs typeface="Times New Roman" pitchFamily="18" charset="0"/>
                      </a:endParaRP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Europe"/>
                        </a:rPr>
                        <a:t>Тип привода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Europe"/>
                        </a:rPr>
                        <a:t>Исполнение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Europe"/>
                        </a:rPr>
                        <a:t>Буровой насос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Europe"/>
                        </a:rPr>
                        <a:t>Наличие СВП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224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ZJ-50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pe"/>
                      </a:endParaRP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11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315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5000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Электрический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Блочное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F-1600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 \ 2шт.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Varco TDS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pe"/>
                      </a:endParaRP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938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ZJ-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pe"/>
                      </a:endParaRP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pe"/>
                      </a:endParaRP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11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pe"/>
                      </a:endParaRP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250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pe"/>
                      </a:endParaRP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4000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pe"/>
                      </a:endParaRP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Электрический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Блочное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F-1600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 \ 2шт.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DQ-50B-JH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pe"/>
                      </a:endParaRP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938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5000/400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ЭРУ; 500/320 ЭРО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pe"/>
                      </a:endParaRP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3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320-400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5000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pe"/>
                      </a:endParaRP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Электрический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Блочное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МР-16 \ 2 шт.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 320 ЭЧР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338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IDM-320 Polar Developer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pe"/>
                      </a:endParaRP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2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320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5000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Электрический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pe"/>
                      </a:endParaRP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Полуэшелон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pe"/>
                      </a:endParaRP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МР-16 \ 2 шт.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Canrig-1250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pe"/>
                      </a:endParaRP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4938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3Д-86-2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1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320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5000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Дизельный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Блочное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УНБТ-950\ 2 шт.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DQ-50B-JH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pe"/>
                      </a:endParaRP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4938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МБУ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6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125-160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3000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Дизельный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pe"/>
                      </a:endParaRP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Блочное, на трейлере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pe"/>
                      </a:endParaRP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8Т-650 / 2 шт.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VRT200H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pe"/>
                      </a:endParaRP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840618"/>
                  </a:ext>
                </a:extLst>
              </a:tr>
              <a:tr h="574938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ZJ-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pe"/>
                      </a:endParaRP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pe"/>
                      </a:endParaRP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1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180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3000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Дизельный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Блочное, на трейлере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pe"/>
                      </a:endParaRP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F-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8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00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 \ 2шт.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DQ-40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pe"/>
                      </a:endParaRP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571475"/>
                  </a:ext>
                </a:extLst>
              </a:tr>
            </a:tbl>
          </a:graphicData>
        </a:graphic>
      </p:graphicFrame>
      <p:sp>
        <p:nvSpPr>
          <p:cNvPr id="8" name="Текст 11"/>
          <p:cNvSpPr txBox="1">
            <a:spLocks/>
          </p:cNvSpPr>
          <p:nvPr/>
        </p:nvSpPr>
        <p:spPr bwMode="auto">
          <a:xfrm>
            <a:off x="718763" y="1124744"/>
            <a:ext cx="8627025" cy="526222"/>
          </a:xfrm>
          <a:prstGeom prst="rect">
            <a:avLst/>
          </a:prstGeom>
          <a:solidFill>
            <a:srgbClr val="6B6B6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200" kern="120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D208"/>
              </a:buClr>
              <a:buSzPct val="120000"/>
              <a:buFont typeface="Arial" charset="0"/>
              <a:buChar char="•"/>
              <a:defRPr sz="1200" kern="120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D208"/>
              </a:buClr>
              <a:buSzPct val="96000"/>
              <a:buFont typeface="Wingdings" pitchFamily="2" charset="2"/>
              <a:buChar char="§"/>
              <a:defRPr sz="1200" kern="120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200" kern="120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Технический парк Филиала состоит из отечественного и импортного бурового оборудования, </a:t>
            </a:r>
          </a:p>
          <a:p>
            <a:pPr marL="0" indent="0" algn="ctr">
              <a:buNone/>
            </a:pPr>
            <a:r>
              <a:rPr lang="ru-RU" sz="1400" b="1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сертифицированного по системе АPI</a:t>
            </a:r>
            <a:r>
              <a:rPr lang="ru-RU" sz="14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4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8670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38" y="335156"/>
            <a:ext cx="8280400" cy="338554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ТЕХНИЧЕСКОЕ ОСНАЩЕНИЕ ОРЕНБУРГСКОГО ФИЛИАЛА ООО «РН-БУРЕНИЕ»</a:t>
            </a:r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 bwMode="auto">
          <a:xfrm>
            <a:off x="9363075" y="6399213"/>
            <a:ext cx="444500" cy="246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fld id="{67EA754F-ED00-4B06-BF6C-23E08D5A4E3B}" type="slidenum">
              <a:rPr lang="ru-RU" sz="1000" b="1" smtClean="0">
                <a:latin typeface="Century Gothic" pitchFamily="34" charset="0"/>
              </a:rPr>
              <a:pPr algn="ctr">
                <a:spcBef>
                  <a:spcPct val="50000"/>
                </a:spcBef>
              </a:pPr>
              <a:t>9</a:t>
            </a:fld>
            <a:endParaRPr lang="ru-RU" sz="1000" b="1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520" y="1890043"/>
            <a:ext cx="88628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возможность работы как от промышленных сетей, так и в автономном режиме (оснащены генераторными 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станциями 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большой мощности, производства </a:t>
            </a:r>
            <a:r>
              <a:rPr lang="ru-RU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Caterpillar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);</a:t>
            </a:r>
          </a:p>
          <a:p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современное электронное управление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оснащение силовым верхним приводом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высоконадежная дисковая лебедка с воздушным охлаждением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насосная группа состоит из триплексных насосов с приводом переменного тока частотного регулирования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система очистки – четырехступенчатая, производства </a:t>
            </a:r>
            <a:r>
              <a:rPr lang="ru-RU" sz="1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Derrick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Swaco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Мобильные 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стационарные буровые комплексы предназначены как для бурения одиночных </a:t>
            </a:r>
            <a:endParaRPr lang="ru-RU" sz="14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разведочных 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скважин, так и для бурения эксплуатационных скважин в кусте и позволяют работать в </a:t>
            </a:r>
            <a:endParaRPr lang="ru-RU" sz="14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климатических 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условиях при температуре от 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40 до + 50 гр. С. </a:t>
            </a:r>
          </a:p>
          <a:p>
            <a:endParaRPr lang="ru-RU" sz="1400" dirty="0">
              <a:solidFill>
                <a:srgbClr val="3D464A"/>
              </a:solidFill>
              <a:latin typeface="Europe" pitchFamily="50" charset="-52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Текст 11"/>
          <p:cNvSpPr txBox="1">
            <a:spLocks/>
          </p:cNvSpPr>
          <p:nvPr/>
        </p:nvSpPr>
        <p:spPr bwMode="auto">
          <a:xfrm>
            <a:off x="465211" y="1124744"/>
            <a:ext cx="8740559" cy="398332"/>
          </a:xfrm>
          <a:prstGeom prst="rect">
            <a:avLst/>
          </a:prstGeom>
          <a:solidFill>
            <a:srgbClr val="6B6B6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4"/>
              </a:buBlip>
              <a:defRPr sz="1200" kern="120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D208"/>
              </a:buClr>
              <a:buSzPct val="120000"/>
              <a:buFont typeface="Arial" charset="0"/>
              <a:buChar char="•"/>
              <a:defRPr sz="1200" kern="120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D208"/>
              </a:buClr>
              <a:buSzPct val="96000"/>
              <a:buFont typeface="Wingdings" pitchFamily="2" charset="2"/>
              <a:buChar char="§"/>
              <a:defRPr sz="1200" kern="120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200" kern="120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ru-RU" sz="1400" b="1" dirty="0" smtClean="0">
                <a:solidFill>
                  <a:schemeClr val="bg1"/>
                </a:solidFill>
                <a:latin typeface="Europe" pitchFamily="2" charset="0"/>
              </a:rPr>
              <a:t>Отличительные особенности применяемого оборудования</a:t>
            </a:r>
            <a:endParaRPr lang="ru-RU" sz="1400" b="1" dirty="0">
              <a:solidFill>
                <a:schemeClr val="bg1"/>
              </a:solidFill>
              <a:latin typeface="Europe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532172">
            <a:off x="9085915" y="1026084"/>
            <a:ext cx="239711" cy="993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Freeform 25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488503" y="1124744"/>
            <a:ext cx="9319071" cy="5274468"/>
          </a:xfrm>
          <a:custGeom>
            <a:avLst/>
            <a:gdLst>
              <a:gd name="T0" fmla="*/ 2147483647 w 3240"/>
              <a:gd name="T1" fmla="*/ 0 h 3031"/>
              <a:gd name="T2" fmla="*/ 2147483647 w 3240"/>
              <a:gd name="T3" fmla="*/ 0 h 3031"/>
              <a:gd name="T4" fmla="*/ 2147483647 w 3240"/>
              <a:gd name="T5" fmla="*/ 2147483647 h 3031"/>
              <a:gd name="T6" fmla="*/ 2147483647 w 3240"/>
              <a:gd name="T7" fmla="*/ 2147483647 h 3031"/>
              <a:gd name="T8" fmla="*/ 0 w 3240"/>
              <a:gd name="T9" fmla="*/ 2147483647 h 30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40"/>
              <a:gd name="T16" fmla="*/ 0 h 3031"/>
              <a:gd name="T17" fmla="*/ 3240 w 3240"/>
              <a:gd name="T18" fmla="*/ 3031 h 30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40" h="3031">
                <a:moveTo>
                  <a:pt x="8" y="0"/>
                </a:moveTo>
                <a:lnTo>
                  <a:pt x="2938" y="0"/>
                </a:lnTo>
                <a:lnTo>
                  <a:pt x="3240" y="1562"/>
                </a:lnTo>
                <a:lnTo>
                  <a:pt x="2938" y="3031"/>
                </a:lnTo>
                <a:lnTo>
                  <a:pt x="0" y="3031"/>
                </a:lnTo>
              </a:path>
            </a:pathLst>
          </a:custGeom>
          <a:noFill/>
          <a:ln w="28575" cmpd="sng">
            <a:solidFill>
              <a:srgbClr val="FED208"/>
            </a:solidFill>
            <a:round/>
            <a:headEnd/>
            <a:tailEnd/>
          </a:ln>
        </p:spPr>
        <p:txBody>
          <a:bodyPr lIns="100523" tIns="50261" rIns="100523" bIns="50261"/>
          <a:lstStyle/>
          <a:p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65211" y="2101618"/>
            <a:ext cx="146050" cy="131763"/>
          </a:xfrm>
          <a:prstGeom prst="ellipse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65211" y="2638790"/>
            <a:ext cx="146050" cy="131763"/>
          </a:xfrm>
          <a:prstGeom prst="ellipse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65211" y="3083677"/>
            <a:ext cx="146050" cy="131763"/>
          </a:xfrm>
          <a:prstGeom prst="ellipse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65211" y="3500265"/>
            <a:ext cx="146050" cy="131763"/>
          </a:xfrm>
          <a:prstGeom prst="ellipse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65211" y="3947797"/>
            <a:ext cx="146050" cy="131763"/>
          </a:xfrm>
          <a:prstGeom prst="ellipse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77667" y="4575014"/>
            <a:ext cx="146050" cy="131763"/>
          </a:xfrm>
          <a:prstGeom prst="ellipse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65211" y="5007049"/>
            <a:ext cx="146050" cy="131763"/>
          </a:xfrm>
          <a:prstGeom prst="ellipse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9729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t_qeu7_N0q1l4XGWgS6OA"/>
</p:tagLst>
</file>

<file path=ppt/theme/theme1.xml><?xml version="1.0" encoding="utf-8"?>
<a:theme xmlns:a="http://schemas.openxmlformats.org/drawingml/2006/main" name="внутренни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Shablon_europe</Template>
  <TotalTime>1652</TotalTime>
  <Words>1929</Words>
  <Application>Microsoft Office PowerPoint</Application>
  <PresentationFormat>Лист A4 (210x297 мм)</PresentationFormat>
  <Paragraphs>330</Paragraphs>
  <Slides>22</Slides>
  <Notes>12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MS Gothic</vt:lpstr>
      <vt:lpstr>Arial</vt:lpstr>
      <vt:lpstr>Calibri</vt:lpstr>
      <vt:lpstr>Century Gothic</vt:lpstr>
      <vt:lpstr>Europe</vt:lpstr>
      <vt:lpstr>EuropeCond</vt:lpstr>
      <vt:lpstr>EuropeCondensedC</vt:lpstr>
      <vt:lpstr>Times New Roman</vt:lpstr>
      <vt:lpstr>Wingdings</vt:lpstr>
      <vt:lpstr>внутренний слайд</vt:lpstr>
      <vt:lpstr>Лист</vt:lpstr>
      <vt:lpstr>Презентация PowerPoint</vt:lpstr>
      <vt:lpstr>ИСТОРИЯ ОБРАЗОВАНИЯ ОРЕНБУРГСКОГО ФИЛИАЛА ООО «РН-БУРЕНИЕ»  </vt:lpstr>
      <vt:lpstr>ВИД ДЕЯТЕЛЬНОСТИ/ПЕРЕЧЕНЬ ОКАЗЫВАЕМЫХ УСЛУГ</vt:lpstr>
      <vt:lpstr>ПОТЕНЦИАЛ ОРЕНБУРГСКОГО ФИЛИАЛА ООО «РН-БУРЕНИЕ»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ВСПОМОГАТЕЛЬНОЕ ПРОИЗВОДСТВО  ОРЕНБУРГСКОГО ФИЛИАЛА ООО «РН-БУРЕНИЕ»</vt:lpstr>
      <vt:lpstr>ВСПОМОГАТЕЛЬНОЕ ПРОИЗВОДСТВО  ОРЕНБУРГСКОГО ФИЛИАЛА ООО «РН-БУРЕНИЕ»</vt:lpstr>
      <vt:lpstr>ВСПОМОГАТЕЛЬНОЕ ПРОИЗВОДСТВО  ОРЕНБУРГСКОГО ФИЛИАЛА ООО «РН-БУРЕНИЕ»</vt:lpstr>
      <vt:lpstr>Презентация PowerPoint</vt:lpstr>
      <vt:lpstr>Презентация PowerPoint</vt:lpstr>
      <vt:lpstr>Презентация PowerPoint</vt:lpstr>
      <vt:lpstr>СОЦИАЛЬНО-БЫТОВЫЕ УСЛОВИЯ НА БУРОВЫХ ПЛОЩАДКАХ </vt:lpstr>
      <vt:lpstr>Презентация PowerPoint</vt:lpstr>
      <vt:lpstr>Презентация PowerPoint</vt:lpstr>
      <vt:lpstr>ПРОГРАММЫ ДЛЯ МОЛОДЫХ СПЕЦИАЛИСТОВ </vt:lpstr>
      <vt:lpstr>МЫ - КОМАНДА ООО «РН-БУРЕНИЕ»!</vt:lpstr>
      <vt:lpstr> ВОСТРЕБОВАННЫЕ СПЕЦИАЛЬНОСТИ </vt:lpstr>
      <vt:lpstr>Презентация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 шрифт Europe 20 pt</dc:title>
  <dc:creator>vircat</dc:creator>
  <cp:lastModifiedBy>Кукушкина Елена Яковлевна</cp:lastModifiedBy>
  <cp:revision>298</cp:revision>
  <cp:lastPrinted>2017-03-15T13:23:20Z</cp:lastPrinted>
  <dcterms:created xsi:type="dcterms:W3CDTF">2012-04-25T13:09:23Z</dcterms:created>
  <dcterms:modified xsi:type="dcterms:W3CDTF">2022-02-16T09:49:28Z</dcterms:modified>
</cp:coreProperties>
</file>