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351" r:id="rId3"/>
    <p:sldId id="377" r:id="rId4"/>
    <p:sldId id="318" r:id="rId5"/>
    <p:sldId id="386" r:id="rId6"/>
    <p:sldId id="393" r:id="rId7"/>
    <p:sldId id="358" r:id="rId8"/>
    <p:sldId id="388" r:id="rId9"/>
    <p:sldId id="389" r:id="rId10"/>
    <p:sldId id="390" r:id="rId11"/>
    <p:sldId id="357" r:id="rId12"/>
    <p:sldId id="366" r:id="rId13"/>
    <p:sldId id="360" r:id="rId14"/>
    <p:sldId id="368" r:id="rId15"/>
    <p:sldId id="369" r:id="rId16"/>
    <p:sldId id="365" r:id="rId17"/>
    <p:sldId id="364" r:id="rId18"/>
    <p:sldId id="361" r:id="rId19"/>
    <p:sldId id="362" r:id="rId20"/>
    <p:sldId id="363" r:id="rId21"/>
    <p:sldId id="370" r:id="rId22"/>
    <p:sldId id="371" r:id="rId23"/>
    <p:sldId id="372" r:id="rId24"/>
    <p:sldId id="375" r:id="rId25"/>
    <p:sldId id="378" r:id="rId26"/>
    <p:sldId id="354" r:id="rId27"/>
    <p:sldId id="352" r:id="rId28"/>
    <p:sldId id="355" r:id="rId29"/>
    <p:sldId id="384" r:id="rId30"/>
    <p:sldId id="394" r:id="rId31"/>
    <p:sldId id="391" r:id="rId32"/>
    <p:sldId id="392"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8" autoAdjust="0"/>
    <p:restoredTop sz="94660"/>
  </p:normalViewPr>
  <p:slideViewPr>
    <p:cSldViewPr snapToGrid="0">
      <p:cViewPr>
        <p:scale>
          <a:sx n="78" d="100"/>
          <a:sy n="78" d="100"/>
        </p:scale>
        <p:origin x="-11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9E9E4-2CB0-46C9-B2FD-201A0C01C0C6}"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lang="ru-RU"/>
        </a:p>
      </dgm:t>
    </dgm:pt>
    <dgm:pt modelId="{2A9B75E6-D057-440C-9128-CAAB82FF2BCB}">
      <dgm:prSet phldrT="[Текст]"/>
      <dgm:spPr>
        <a:solidFill>
          <a:schemeClr val="accent5">
            <a:lumMod val="75000"/>
          </a:schemeClr>
        </a:solidFill>
      </dgm:spPr>
      <dgm:t>
        <a:bodyPr/>
        <a:lstStyle/>
        <a:p>
          <a:r>
            <a:rPr lang="ru-RU" dirty="0" smtClean="0">
              <a:ea typeface="ＭＳ Ｐゴシック" charset="-128"/>
              <a:cs typeface="+mn-cs"/>
            </a:rPr>
            <a:t>Неудовлетворительные результаты промежуточной аттестации или </a:t>
          </a:r>
          <a:r>
            <a:rPr lang="ru-RU" dirty="0" err="1" smtClean="0">
              <a:ea typeface="ＭＳ Ｐゴシック" charset="-128"/>
              <a:cs typeface="+mn-cs"/>
            </a:rPr>
            <a:t>непрохождение</a:t>
          </a:r>
          <a:r>
            <a:rPr lang="ru-RU" dirty="0" smtClean="0">
              <a:ea typeface="ＭＳ Ｐゴシック" charset="-128"/>
              <a:cs typeface="+mn-cs"/>
            </a:rPr>
            <a:t> промежуточной аттестации при отсутствии уважительных причин признаются академической задолженностью</a:t>
          </a:r>
          <a:endParaRPr lang="ru-RU" dirty="0"/>
        </a:p>
      </dgm:t>
    </dgm:pt>
    <dgm:pt modelId="{C3353217-A6B7-43E2-90B2-03030271CE0C}" type="parTrans" cxnId="{01586528-CE58-4BF7-B005-D4F16597D8B6}">
      <dgm:prSet/>
      <dgm:spPr/>
      <dgm:t>
        <a:bodyPr/>
        <a:lstStyle/>
        <a:p>
          <a:endParaRPr lang="ru-RU"/>
        </a:p>
      </dgm:t>
    </dgm:pt>
    <dgm:pt modelId="{E51470FC-9190-424E-B3BC-7E585A2DA90C}" type="sibTrans" cxnId="{01586528-CE58-4BF7-B005-D4F16597D8B6}">
      <dgm:prSet/>
      <dgm:spPr/>
      <dgm:t>
        <a:bodyPr/>
        <a:lstStyle/>
        <a:p>
          <a:endParaRPr lang="ru-RU"/>
        </a:p>
      </dgm:t>
    </dgm:pt>
    <dgm:pt modelId="{D1D22853-C912-47E5-A9F5-F1845F64F341}">
      <dgm:prSet/>
      <dgm:spPr>
        <a:solidFill>
          <a:schemeClr val="accent4">
            <a:lumMod val="75000"/>
          </a:schemeClr>
        </a:solidFill>
      </dgm:spPr>
      <dgm:t>
        <a:bodyPr/>
        <a:lstStyle/>
        <a:p>
          <a:r>
            <a:rPr lang="ru-RU" dirty="0" smtClean="0">
              <a:ea typeface="ＭＳ Ｐゴシック" charset="-128"/>
              <a:cs typeface="+mn-cs"/>
            </a:rPr>
            <a:t>Обучающиеся, не прошедшие промежуточной аттестации по уважительным причинам или имеющие академическую задолженность, переводятся на следующий курс условно</a:t>
          </a:r>
          <a:endParaRPr lang="ru-RU" dirty="0"/>
        </a:p>
      </dgm:t>
    </dgm:pt>
    <dgm:pt modelId="{42FD5036-9848-4B80-850A-FFE331B9FE6C}" type="parTrans" cxnId="{D82E3324-B889-48A0-BACB-8AA9BC474DF9}">
      <dgm:prSet/>
      <dgm:spPr/>
      <dgm:t>
        <a:bodyPr/>
        <a:lstStyle/>
        <a:p>
          <a:endParaRPr lang="ru-RU"/>
        </a:p>
      </dgm:t>
    </dgm:pt>
    <dgm:pt modelId="{E5F6A55C-ED0C-4769-97F8-573705D111FB}" type="sibTrans" cxnId="{D82E3324-B889-48A0-BACB-8AA9BC474DF9}">
      <dgm:prSet/>
      <dgm:spPr/>
      <dgm:t>
        <a:bodyPr/>
        <a:lstStyle/>
        <a:p>
          <a:endParaRPr lang="ru-RU"/>
        </a:p>
      </dgm:t>
    </dgm:pt>
    <dgm:pt modelId="{482788D8-100C-440C-87E2-FE24720DCAED}">
      <dgm:prSet phldrT="[Текст]"/>
      <dgm:spPr>
        <a:solidFill>
          <a:schemeClr val="accent3">
            <a:lumMod val="75000"/>
          </a:schemeClr>
        </a:solidFill>
      </dgm:spPr>
      <dgm:t>
        <a:bodyPr/>
        <a:lstStyle/>
        <a:p>
          <a:r>
            <a:rPr lang="ru-RU" dirty="0" smtClean="0">
              <a:ea typeface="ＭＳ Ｐゴシック" charset="-128"/>
              <a:cs typeface="+mn-cs"/>
            </a:rPr>
            <a:t>Формы промежуточной аттестацией обучающихся определяются учебным планом и локальными нормативными актами</a:t>
          </a:r>
          <a:endParaRPr lang="ru-RU" dirty="0"/>
        </a:p>
      </dgm:t>
    </dgm:pt>
    <dgm:pt modelId="{8B260ECE-8AF5-46AD-9748-402ADFC9DAA1}" type="sibTrans" cxnId="{64536B7C-BD1A-4EDA-BE1C-F99182725BA4}">
      <dgm:prSet/>
      <dgm:spPr/>
      <dgm:t>
        <a:bodyPr/>
        <a:lstStyle/>
        <a:p>
          <a:endParaRPr lang="ru-RU"/>
        </a:p>
      </dgm:t>
    </dgm:pt>
    <dgm:pt modelId="{BB1EF096-91C5-43D0-98E6-C630C44BF470}" type="parTrans" cxnId="{64536B7C-BD1A-4EDA-BE1C-F99182725BA4}">
      <dgm:prSet/>
      <dgm:spPr/>
      <dgm:t>
        <a:bodyPr/>
        <a:lstStyle/>
        <a:p>
          <a:endParaRPr lang="ru-RU"/>
        </a:p>
      </dgm:t>
    </dgm:pt>
    <dgm:pt modelId="{2B962D79-38DB-41D5-8A4E-8CC2ABF1FA80}" type="pres">
      <dgm:prSet presAssocID="{B079E9E4-2CB0-46C9-B2FD-201A0C01C0C6}" presName="linear" presStyleCnt="0">
        <dgm:presLayoutVars>
          <dgm:animLvl val="lvl"/>
          <dgm:resizeHandles val="exact"/>
        </dgm:presLayoutVars>
      </dgm:prSet>
      <dgm:spPr/>
      <dgm:t>
        <a:bodyPr/>
        <a:lstStyle/>
        <a:p>
          <a:endParaRPr lang="ru-RU"/>
        </a:p>
      </dgm:t>
    </dgm:pt>
    <dgm:pt modelId="{F9B6EEEE-4D77-4294-91E0-7E65454AC341}" type="pres">
      <dgm:prSet presAssocID="{482788D8-100C-440C-87E2-FE24720DCAED}" presName="parentText" presStyleLbl="node1" presStyleIdx="0" presStyleCnt="3">
        <dgm:presLayoutVars>
          <dgm:chMax val="0"/>
          <dgm:bulletEnabled val="1"/>
        </dgm:presLayoutVars>
      </dgm:prSet>
      <dgm:spPr/>
      <dgm:t>
        <a:bodyPr/>
        <a:lstStyle/>
        <a:p>
          <a:endParaRPr lang="ru-RU"/>
        </a:p>
      </dgm:t>
    </dgm:pt>
    <dgm:pt modelId="{98894388-C098-41D2-BE00-DDF2E9763504}" type="pres">
      <dgm:prSet presAssocID="{8B260ECE-8AF5-46AD-9748-402ADFC9DAA1}" presName="spacer" presStyleCnt="0"/>
      <dgm:spPr/>
    </dgm:pt>
    <dgm:pt modelId="{0C52CD64-C5CE-4C40-BFDB-54ECA1CB833E}" type="pres">
      <dgm:prSet presAssocID="{2A9B75E6-D057-440C-9128-CAAB82FF2BCB}" presName="parentText" presStyleLbl="node1" presStyleIdx="1" presStyleCnt="3">
        <dgm:presLayoutVars>
          <dgm:chMax val="0"/>
          <dgm:bulletEnabled val="1"/>
        </dgm:presLayoutVars>
      </dgm:prSet>
      <dgm:spPr/>
      <dgm:t>
        <a:bodyPr/>
        <a:lstStyle/>
        <a:p>
          <a:endParaRPr lang="ru-RU"/>
        </a:p>
      </dgm:t>
    </dgm:pt>
    <dgm:pt modelId="{0713AE97-ECDD-4998-AA96-1910FECC775B}" type="pres">
      <dgm:prSet presAssocID="{E51470FC-9190-424E-B3BC-7E585A2DA90C}" presName="spacer" presStyleCnt="0"/>
      <dgm:spPr/>
    </dgm:pt>
    <dgm:pt modelId="{768F7C47-BA80-4A5C-ABC3-4A49ED0A3163}" type="pres">
      <dgm:prSet presAssocID="{D1D22853-C912-47E5-A9F5-F1845F64F341}" presName="parentText" presStyleLbl="node1" presStyleIdx="2" presStyleCnt="3">
        <dgm:presLayoutVars>
          <dgm:chMax val="0"/>
          <dgm:bulletEnabled val="1"/>
        </dgm:presLayoutVars>
      </dgm:prSet>
      <dgm:spPr/>
      <dgm:t>
        <a:bodyPr/>
        <a:lstStyle/>
        <a:p>
          <a:endParaRPr lang="ru-RU"/>
        </a:p>
      </dgm:t>
    </dgm:pt>
  </dgm:ptLst>
  <dgm:cxnLst>
    <dgm:cxn modelId="{D82E3324-B889-48A0-BACB-8AA9BC474DF9}" srcId="{B079E9E4-2CB0-46C9-B2FD-201A0C01C0C6}" destId="{D1D22853-C912-47E5-A9F5-F1845F64F341}" srcOrd="2" destOrd="0" parTransId="{42FD5036-9848-4B80-850A-FFE331B9FE6C}" sibTransId="{E5F6A55C-ED0C-4769-97F8-573705D111FB}"/>
    <dgm:cxn modelId="{FC2EC2EC-417E-4717-A61B-E6D946AE1D3A}" type="presOf" srcId="{B079E9E4-2CB0-46C9-B2FD-201A0C01C0C6}" destId="{2B962D79-38DB-41D5-8A4E-8CC2ABF1FA80}" srcOrd="0" destOrd="0" presId="urn:microsoft.com/office/officeart/2005/8/layout/vList2"/>
    <dgm:cxn modelId="{64536B7C-BD1A-4EDA-BE1C-F99182725BA4}" srcId="{B079E9E4-2CB0-46C9-B2FD-201A0C01C0C6}" destId="{482788D8-100C-440C-87E2-FE24720DCAED}" srcOrd="0" destOrd="0" parTransId="{BB1EF096-91C5-43D0-98E6-C630C44BF470}" sibTransId="{8B260ECE-8AF5-46AD-9748-402ADFC9DAA1}"/>
    <dgm:cxn modelId="{01586528-CE58-4BF7-B005-D4F16597D8B6}" srcId="{B079E9E4-2CB0-46C9-B2FD-201A0C01C0C6}" destId="{2A9B75E6-D057-440C-9128-CAAB82FF2BCB}" srcOrd="1" destOrd="0" parTransId="{C3353217-A6B7-43E2-90B2-03030271CE0C}" sibTransId="{E51470FC-9190-424E-B3BC-7E585A2DA90C}"/>
    <dgm:cxn modelId="{7CFF9451-D432-40E3-B830-2EA88CA0F62C}" type="presOf" srcId="{2A9B75E6-D057-440C-9128-CAAB82FF2BCB}" destId="{0C52CD64-C5CE-4C40-BFDB-54ECA1CB833E}" srcOrd="0" destOrd="0" presId="urn:microsoft.com/office/officeart/2005/8/layout/vList2"/>
    <dgm:cxn modelId="{F790E945-807F-4BD7-ADCC-0913D51C9385}" type="presOf" srcId="{D1D22853-C912-47E5-A9F5-F1845F64F341}" destId="{768F7C47-BA80-4A5C-ABC3-4A49ED0A3163}" srcOrd="0" destOrd="0" presId="urn:microsoft.com/office/officeart/2005/8/layout/vList2"/>
    <dgm:cxn modelId="{66A805F7-CCEA-4158-AD0D-932496641BCE}" type="presOf" srcId="{482788D8-100C-440C-87E2-FE24720DCAED}" destId="{F9B6EEEE-4D77-4294-91E0-7E65454AC341}" srcOrd="0" destOrd="0" presId="urn:microsoft.com/office/officeart/2005/8/layout/vList2"/>
    <dgm:cxn modelId="{E8113CB3-2866-4045-B028-38BB7ED8EEB1}" type="presParOf" srcId="{2B962D79-38DB-41D5-8A4E-8CC2ABF1FA80}" destId="{F9B6EEEE-4D77-4294-91E0-7E65454AC341}" srcOrd="0" destOrd="0" presId="urn:microsoft.com/office/officeart/2005/8/layout/vList2"/>
    <dgm:cxn modelId="{B2204CF9-529D-4F5B-8619-063B9CAD6AD0}" type="presParOf" srcId="{2B962D79-38DB-41D5-8A4E-8CC2ABF1FA80}" destId="{98894388-C098-41D2-BE00-DDF2E9763504}" srcOrd="1" destOrd="0" presId="urn:microsoft.com/office/officeart/2005/8/layout/vList2"/>
    <dgm:cxn modelId="{46FC3592-DB45-46C8-A728-7E0999B39350}" type="presParOf" srcId="{2B962D79-38DB-41D5-8A4E-8CC2ABF1FA80}" destId="{0C52CD64-C5CE-4C40-BFDB-54ECA1CB833E}" srcOrd="2" destOrd="0" presId="urn:microsoft.com/office/officeart/2005/8/layout/vList2"/>
    <dgm:cxn modelId="{8744CB70-7014-4705-B70E-999F665511D0}" type="presParOf" srcId="{2B962D79-38DB-41D5-8A4E-8CC2ABF1FA80}" destId="{0713AE97-ECDD-4998-AA96-1910FECC775B}" srcOrd="3" destOrd="0" presId="urn:microsoft.com/office/officeart/2005/8/layout/vList2"/>
    <dgm:cxn modelId="{C6110C37-3D61-4001-B49B-0328BB33BAFD}" type="presParOf" srcId="{2B962D79-38DB-41D5-8A4E-8CC2ABF1FA80}" destId="{768F7C47-BA80-4A5C-ABC3-4A49ED0A316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91544-3ED3-4D6D-9E5E-AF54A3C5D98F}" type="doc">
      <dgm:prSet loTypeId="urn:microsoft.com/office/officeart/2005/8/layout/vList2" loCatId="list" qsTypeId="urn:microsoft.com/office/officeart/2005/8/quickstyle/3d3" qsCatId="3D" csTypeId="urn:microsoft.com/office/officeart/2005/8/colors/colorful1#16" csCatId="colorful" phldr="1"/>
      <dgm:spPr/>
      <dgm:t>
        <a:bodyPr/>
        <a:lstStyle/>
        <a:p>
          <a:endParaRPr lang="ru-RU"/>
        </a:p>
      </dgm:t>
    </dgm:pt>
    <dgm:pt modelId="{E51E9B14-BE93-4372-AD15-64A4E9689D36}">
      <dgm:prSet phldrT="[Текст]" custT="1"/>
      <dgm:spPr>
        <a:solidFill>
          <a:schemeClr val="accent2">
            <a:lumMod val="75000"/>
          </a:schemeClr>
        </a:solidFill>
      </dgm:spPr>
      <dgm:t>
        <a:bodyPr/>
        <a:lstStyle/>
        <a:p>
          <a:r>
            <a:rPr lang="ru-RU" sz="2000" dirty="0" smtClean="0"/>
            <a:t>Обучающиеся, имеющие академическую задолженность, вправе пройти промежуточную аттестацию по соответствующим учебному предмету не более двух раз в сроки, определяемые организацией, осуществляющей образовательную деятельность, в пределах одного года с момента образования академической задолженности. В указанный период не включаются время болезни обучающегося, нахождение его в академическом отпуске или отпуске по беременности и родам</a:t>
          </a:r>
          <a:endParaRPr lang="ru-RU" sz="2000" dirty="0"/>
        </a:p>
      </dgm:t>
    </dgm:pt>
    <dgm:pt modelId="{7BF593A0-9D87-482F-8237-DD981B1FCD9D}" type="parTrans" cxnId="{EACBE1B4-02C1-42F7-A922-79056208C7FF}">
      <dgm:prSet/>
      <dgm:spPr/>
      <dgm:t>
        <a:bodyPr/>
        <a:lstStyle/>
        <a:p>
          <a:endParaRPr lang="ru-RU"/>
        </a:p>
      </dgm:t>
    </dgm:pt>
    <dgm:pt modelId="{8F637317-9B15-474D-B102-47DD062EC77C}" type="sibTrans" cxnId="{EACBE1B4-02C1-42F7-A922-79056208C7FF}">
      <dgm:prSet/>
      <dgm:spPr/>
      <dgm:t>
        <a:bodyPr/>
        <a:lstStyle/>
        <a:p>
          <a:endParaRPr lang="ru-RU"/>
        </a:p>
      </dgm:t>
    </dgm:pt>
    <dgm:pt modelId="{0E02BB8A-EE58-41C9-ABB3-C8D93E69C9EE}">
      <dgm:prSet phldrT="[Текст]" custT="1"/>
      <dgm:spPr>
        <a:solidFill>
          <a:schemeClr val="accent3">
            <a:lumMod val="75000"/>
          </a:schemeClr>
        </a:solidFill>
      </dgm:spPr>
      <dgm:t>
        <a:bodyPr/>
        <a:lstStyle/>
        <a:p>
          <a:r>
            <a:rPr lang="ru-RU" sz="2000" dirty="0" smtClean="0"/>
            <a:t>Для проведения промежуточной аттестации во второй раз образовательной организацией создается комиссия</a:t>
          </a:r>
          <a:endParaRPr lang="ru-RU" sz="2000" dirty="0"/>
        </a:p>
      </dgm:t>
    </dgm:pt>
    <dgm:pt modelId="{CFE5A1CB-EF4D-4174-8B67-4FABDF354A61}" type="parTrans" cxnId="{00A9618F-DC97-4D28-8AF6-5ABED0060421}">
      <dgm:prSet/>
      <dgm:spPr/>
      <dgm:t>
        <a:bodyPr/>
        <a:lstStyle/>
        <a:p>
          <a:endParaRPr lang="ru-RU"/>
        </a:p>
      </dgm:t>
    </dgm:pt>
    <dgm:pt modelId="{C654FB74-58AB-453F-A8F0-B4C05FDD02B6}" type="sibTrans" cxnId="{00A9618F-DC97-4D28-8AF6-5ABED0060421}">
      <dgm:prSet/>
      <dgm:spPr/>
      <dgm:t>
        <a:bodyPr/>
        <a:lstStyle/>
        <a:p>
          <a:endParaRPr lang="ru-RU"/>
        </a:p>
      </dgm:t>
    </dgm:pt>
    <dgm:pt modelId="{B5BB1919-DCC5-4E2B-A363-28EF537AEA21}">
      <dgm:prSet custT="1"/>
      <dgm:spPr>
        <a:solidFill>
          <a:schemeClr val="accent4">
            <a:lumMod val="75000"/>
          </a:schemeClr>
        </a:solidFill>
      </dgm:spPr>
      <dgm:t>
        <a:bodyPr/>
        <a:lstStyle/>
        <a:p>
          <a:r>
            <a:rPr lang="ru-RU" sz="2000" dirty="0" smtClean="0"/>
            <a:t>Не допускается взимание платы с обучающихся за прохождение промежуточной аттестации</a:t>
          </a:r>
          <a:endParaRPr lang="ru-RU" sz="2000" dirty="0"/>
        </a:p>
      </dgm:t>
    </dgm:pt>
    <dgm:pt modelId="{C5981D0B-40B2-4480-9984-4560A6B17A36}" type="parTrans" cxnId="{9E0122A0-9DFB-43FF-AA2A-2920745E56FB}">
      <dgm:prSet/>
      <dgm:spPr/>
      <dgm:t>
        <a:bodyPr/>
        <a:lstStyle/>
        <a:p>
          <a:endParaRPr lang="ru-RU"/>
        </a:p>
      </dgm:t>
    </dgm:pt>
    <dgm:pt modelId="{65C9C3F8-B9E6-4EC6-91CA-92D08F3E34BE}" type="sibTrans" cxnId="{9E0122A0-9DFB-43FF-AA2A-2920745E56FB}">
      <dgm:prSet/>
      <dgm:spPr/>
      <dgm:t>
        <a:bodyPr/>
        <a:lstStyle/>
        <a:p>
          <a:endParaRPr lang="ru-RU"/>
        </a:p>
      </dgm:t>
    </dgm:pt>
    <dgm:pt modelId="{011C4BF7-861A-4101-BC61-0E00AAC58090}" type="pres">
      <dgm:prSet presAssocID="{FED91544-3ED3-4D6D-9E5E-AF54A3C5D98F}" presName="linear" presStyleCnt="0">
        <dgm:presLayoutVars>
          <dgm:animLvl val="lvl"/>
          <dgm:resizeHandles val="exact"/>
        </dgm:presLayoutVars>
      </dgm:prSet>
      <dgm:spPr/>
      <dgm:t>
        <a:bodyPr/>
        <a:lstStyle/>
        <a:p>
          <a:endParaRPr lang="ru-RU"/>
        </a:p>
      </dgm:t>
    </dgm:pt>
    <dgm:pt modelId="{075BE529-C673-43A1-938F-DC0A3338B1CD}" type="pres">
      <dgm:prSet presAssocID="{E51E9B14-BE93-4372-AD15-64A4E9689D36}" presName="parentText" presStyleLbl="node1" presStyleIdx="0" presStyleCnt="3" custScaleY="179740">
        <dgm:presLayoutVars>
          <dgm:chMax val="0"/>
          <dgm:bulletEnabled val="1"/>
        </dgm:presLayoutVars>
      </dgm:prSet>
      <dgm:spPr/>
      <dgm:t>
        <a:bodyPr/>
        <a:lstStyle/>
        <a:p>
          <a:endParaRPr lang="ru-RU"/>
        </a:p>
      </dgm:t>
    </dgm:pt>
    <dgm:pt modelId="{7DE91F4C-F61B-40AD-AF82-6C47AF73627D}" type="pres">
      <dgm:prSet presAssocID="{8F637317-9B15-474D-B102-47DD062EC77C}" presName="spacer" presStyleCnt="0"/>
      <dgm:spPr/>
    </dgm:pt>
    <dgm:pt modelId="{2F025030-8B2D-46B0-A88B-2D07BB83092D}" type="pres">
      <dgm:prSet presAssocID="{0E02BB8A-EE58-41C9-ABB3-C8D93E69C9EE}" presName="parentText" presStyleLbl="node1" presStyleIdx="1" presStyleCnt="3">
        <dgm:presLayoutVars>
          <dgm:chMax val="0"/>
          <dgm:bulletEnabled val="1"/>
        </dgm:presLayoutVars>
      </dgm:prSet>
      <dgm:spPr/>
      <dgm:t>
        <a:bodyPr/>
        <a:lstStyle/>
        <a:p>
          <a:endParaRPr lang="ru-RU"/>
        </a:p>
      </dgm:t>
    </dgm:pt>
    <dgm:pt modelId="{ED788728-4CFC-4F5F-8CE1-A3D4572D0C77}" type="pres">
      <dgm:prSet presAssocID="{C654FB74-58AB-453F-A8F0-B4C05FDD02B6}" presName="spacer" presStyleCnt="0"/>
      <dgm:spPr/>
    </dgm:pt>
    <dgm:pt modelId="{6A655B87-73D5-4936-A9D6-E6F954A8D537}" type="pres">
      <dgm:prSet presAssocID="{B5BB1919-DCC5-4E2B-A363-28EF537AEA21}" presName="parentText" presStyleLbl="node1" presStyleIdx="2" presStyleCnt="3">
        <dgm:presLayoutVars>
          <dgm:chMax val="0"/>
          <dgm:bulletEnabled val="1"/>
        </dgm:presLayoutVars>
      </dgm:prSet>
      <dgm:spPr/>
      <dgm:t>
        <a:bodyPr/>
        <a:lstStyle/>
        <a:p>
          <a:endParaRPr lang="ru-RU"/>
        </a:p>
      </dgm:t>
    </dgm:pt>
  </dgm:ptLst>
  <dgm:cxnLst>
    <dgm:cxn modelId="{E3C2C0A0-FD12-4339-9EA9-22A756BA737F}" type="presOf" srcId="{E51E9B14-BE93-4372-AD15-64A4E9689D36}" destId="{075BE529-C673-43A1-938F-DC0A3338B1CD}" srcOrd="0" destOrd="0" presId="urn:microsoft.com/office/officeart/2005/8/layout/vList2"/>
    <dgm:cxn modelId="{9E0122A0-9DFB-43FF-AA2A-2920745E56FB}" srcId="{FED91544-3ED3-4D6D-9E5E-AF54A3C5D98F}" destId="{B5BB1919-DCC5-4E2B-A363-28EF537AEA21}" srcOrd="2" destOrd="0" parTransId="{C5981D0B-40B2-4480-9984-4560A6B17A36}" sibTransId="{65C9C3F8-B9E6-4EC6-91CA-92D08F3E34BE}"/>
    <dgm:cxn modelId="{9C93C1BE-72BC-411E-9D44-9650766F545C}" type="presOf" srcId="{0E02BB8A-EE58-41C9-ABB3-C8D93E69C9EE}" destId="{2F025030-8B2D-46B0-A88B-2D07BB83092D}" srcOrd="0" destOrd="0" presId="urn:microsoft.com/office/officeart/2005/8/layout/vList2"/>
    <dgm:cxn modelId="{92D24DD0-DC4E-434E-B84F-E16A91203D14}" type="presOf" srcId="{FED91544-3ED3-4D6D-9E5E-AF54A3C5D98F}" destId="{011C4BF7-861A-4101-BC61-0E00AAC58090}" srcOrd="0" destOrd="0" presId="urn:microsoft.com/office/officeart/2005/8/layout/vList2"/>
    <dgm:cxn modelId="{EACBE1B4-02C1-42F7-A922-79056208C7FF}" srcId="{FED91544-3ED3-4D6D-9E5E-AF54A3C5D98F}" destId="{E51E9B14-BE93-4372-AD15-64A4E9689D36}" srcOrd="0" destOrd="0" parTransId="{7BF593A0-9D87-482F-8237-DD981B1FCD9D}" sibTransId="{8F637317-9B15-474D-B102-47DD062EC77C}"/>
    <dgm:cxn modelId="{00A9618F-DC97-4D28-8AF6-5ABED0060421}" srcId="{FED91544-3ED3-4D6D-9E5E-AF54A3C5D98F}" destId="{0E02BB8A-EE58-41C9-ABB3-C8D93E69C9EE}" srcOrd="1" destOrd="0" parTransId="{CFE5A1CB-EF4D-4174-8B67-4FABDF354A61}" sibTransId="{C654FB74-58AB-453F-A8F0-B4C05FDD02B6}"/>
    <dgm:cxn modelId="{30BB4F40-175D-4F40-8F0E-CFF1D4F3DA7A}" type="presOf" srcId="{B5BB1919-DCC5-4E2B-A363-28EF537AEA21}" destId="{6A655B87-73D5-4936-A9D6-E6F954A8D537}" srcOrd="0" destOrd="0" presId="urn:microsoft.com/office/officeart/2005/8/layout/vList2"/>
    <dgm:cxn modelId="{409AF957-BDA7-4C3C-95F2-9C80E4B402A7}" type="presParOf" srcId="{011C4BF7-861A-4101-BC61-0E00AAC58090}" destId="{075BE529-C673-43A1-938F-DC0A3338B1CD}" srcOrd="0" destOrd="0" presId="urn:microsoft.com/office/officeart/2005/8/layout/vList2"/>
    <dgm:cxn modelId="{02FF5B46-163F-4184-A6B4-2A721DC11AE7}" type="presParOf" srcId="{011C4BF7-861A-4101-BC61-0E00AAC58090}" destId="{7DE91F4C-F61B-40AD-AF82-6C47AF73627D}" srcOrd="1" destOrd="0" presId="urn:microsoft.com/office/officeart/2005/8/layout/vList2"/>
    <dgm:cxn modelId="{AFB0D2E4-03C2-48DC-8FD1-49D5D6F3B2B9}" type="presParOf" srcId="{011C4BF7-861A-4101-BC61-0E00AAC58090}" destId="{2F025030-8B2D-46B0-A88B-2D07BB83092D}" srcOrd="2" destOrd="0" presId="urn:microsoft.com/office/officeart/2005/8/layout/vList2"/>
    <dgm:cxn modelId="{ADDD3ED6-3204-43DE-BA6F-BE67571BC20B}" type="presParOf" srcId="{011C4BF7-861A-4101-BC61-0E00AAC58090}" destId="{ED788728-4CFC-4F5F-8CE1-A3D4572D0C77}" srcOrd="3" destOrd="0" presId="urn:microsoft.com/office/officeart/2005/8/layout/vList2"/>
    <dgm:cxn modelId="{9B1CA189-82F8-4C19-9679-28FC56D7389B}" type="presParOf" srcId="{011C4BF7-861A-4101-BC61-0E00AAC58090}" destId="{6A655B87-73D5-4936-A9D6-E6F954A8D5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F26404-C367-4400-81D0-1988CD3C566A}" type="doc">
      <dgm:prSet loTypeId="urn:microsoft.com/office/officeart/2005/8/layout/arrow5" loCatId="relationship" qsTypeId="urn:microsoft.com/office/officeart/2005/8/quickstyle/3d1" qsCatId="3D" csTypeId="urn:microsoft.com/office/officeart/2005/8/colors/colorful2" csCatId="colorful" phldr="1"/>
      <dgm:spPr/>
      <dgm:t>
        <a:bodyPr/>
        <a:lstStyle/>
        <a:p>
          <a:endParaRPr lang="ru-RU"/>
        </a:p>
      </dgm:t>
    </dgm:pt>
    <dgm:pt modelId="{98D2EBAA-8067-48C3-8E5C-FE5687E8B64A}">
      <dgm:prSet phldrT="[Текст]"/>
      <dgm:spPr>
        <a:solidFill>
          <a:schemeClr val="accent3">
            <a:lumMod val="75000"/>
          </a:schemeClr>
        </a:solidFill>
      </dgm:spPr>
      <dgm:t>
        <a:bodyPr/>
        <a:lstStyle/>
        <a:p>
          <a:r>
            <a:rPr lang="ru-RU" dirty="0" smtClean="0"/>
            <a:t>Меры педагогического воздействия</a:t>
          </a:r>
          <a:endParaRPr lang="ru-RU" dirty="0"/>
        </a:p>
      </dgm:t>
    </dgm:pt>
    <dgm:pt modelId="{098FF109-2ED7-45CE-AA0C-66FAFC4694F0}" type="parTrans" cxnId="{0DCA7198-8BD2-4C6A-AEDE-32C3EFFAE793}">
      <dgm:prSet/>
      <dgm:spPr/>
      <dgm:t>
        <a:bodyPr/>
        <a:lstStyle/>
        <a:p>
          <a:endParaRPr lang="ru-RU"/>
        </a:p>
      </dgm:t>
    </dgm:pt>
    <dgm:pt modelId="{89167E01-064F-42D2-B879-316AC22CC98D}" type="sibTrans" cxnId="{0DCA7198-8BD2-4C6A-AEDE-32C3EFFAE793}">
      <dgm:prSet/>
      <dgm:spPr/>
      <dgm:t>
        <a:bodyPr/>
        <a:lstStyle/>
        <a:p>
          <a:endParaRPr lang="ru-RU"/>
        </a:p>
      </dgm:t>
    </dgm:pt>
    <dgm:pt modelId="{97B8439E-7261-4559-99D4-F5CFE0B6BC8A}">
      <dgm:prSet phldrT="[Текст]"/>
      <dgm:spPr>
        <a:solidFill>
          <a:schemeClr val="accent2">
            <a:lumMod val="75000"/>
          </a:schemeClr>
        </a:solidFill>
      </dgm:spPr>
      <dgm:t>
        <a:bodyPr/>
        <a:lstStyle/>
        <a:p>
          <a:r>
            <a:rPr lang="ru-RU" dirty="0" smtClean="0"/>
            <a:t>Меры дисциплинарной ответственности</a:t>
          </a:r>
          <a:endParaRPr lang="ru-RU" dirty="0"/>
        </a:p>
      </dgm:t>
    </dgm:pt>
    <dgm:pt modelId="{563F12B1-CF0B-4AC8-9827-4F976E925CFF}" type="parTrans" cxnId="{AD7FC151-2421-4257-9455-9E0D6F5D0F32}">
      <dgm:prSet/>
      <dgm:spPr/>
      <dgm:t>
        <a:bodyPr/>
        <a:lstStyle/>
        <a:p>
          <a:endParaRPr lang="ru-RU"/>
        </a:p>
      </dgm:t>
    </dgm:pt>
    <dgm:pt modelId="{D76DABF8-7441-4080-8210-DF0E413FB607}" type="sibTrans" cxnId="{AD7FC151-2421-4257-9455-9E0D6F5D0F32}">
      <dgm:prSet/>
      <dgm:spPr/>
      <dgm:t>
        <a:bodyPr/>
        <a:lstStyle/>
        <a:p>
          <a:endParaRPr lang="ru-RU"/>
        </a:p>
      </dgm:t>
    </dgm:pt>
    <dgm:pt modelId="{711DF98B-12CE-4106-9065-B5820D66C2D5}" type="pres">
      <dgm:prSet presAssocID="{B8F26404-C367-4400-81D0-1988CD3C566A}" presName="diagram" presStyleCnt="0">
        <dgm:presLayoutVars>
          <dgm:dir/>
          <dgm:resizeHandles val="exact"/>
        </dgm:presLayoutVars>
      </dgm:prSet>
      <dgm:spPr/>
      <dgm:t>
        <a:bodyPr/>
        <a:lstStyle/>
        <a:p>
          <a:endParaRPr lang="ru-RU"/>
        </a:p>
      </dgm:t>
    </dgm:pt>
    <dgm:pt modelId="{CE86424D-FC63-4B3B-A372-AC354CE03164}" type="pres">
      <dgm:prSet presAssocID="{98D2EBAA-8067-48C3-8E5C-FE5687E8B64A}" presName="arrow" presStyleLbl="node1" presStyleIdx="0" presStyleCnt="2" custScaleY="77929" custRadScaleRad="124951" custRadScaleInc="-661">
        <dgm:presLayoutVars>
          <dgm:bulletEnabled val="1"/>
        </dgm:presLayoutVars>
      </dgm:prSet>
      <dgm:spPr/>
      <dgm:t>
        <a:bodyPr/>
        <a:lstStyle/>
        <a:p>
          <a:endParaRPr lang="ru-RU"/>
        </a:p>
      </dgm:t>
    </dgm:pt>
    <dgm:pt modelId="{AEE208D5-DFC4-4882-8D0C-181BF2D9FEC4}" type="pres">
      <dgm:prSet presAssocID="{97B8439E-7261-4559-99D4-F5CFE0B6BC8A}" presName="arrow" presStyleLbl="node1" presStyleIdx="1" presStyleCnt="2" custScaleY="71248" custRadScaleRad="118114" custRadScaleInc="334">
        <dgm:presLayoutVars>
          <dgm:bulletEnabled val="1"/>
        </dgm:presLayoutVars>
      </dgm:prSet>
      <dgm:spPr/>
      <dgm:t>
        <a:bodyPr/>
        <a:lstStyle/>
        <a:p>
          <a:endParaRPr lang="ru-RU"/>
        </a:p>
      </dgm:t>
    </dgm:pt>
  </dgm:ptLst>
  <dgm:cxnLst>
    <dgm:cxn modelId="{AA875192-2A82-47E7-94BE-2923F832408B}" type="presOf" srcId="{B8F26404-C367-4400-81D0-1988CD3C566A}" destId="{711DF98B-12CE-4106-9065-B5820D66C2D5}" srcOrd="0" destOrd="0" presId="urn:microsoft.com/office/officeart/2005/8/layout/arrow5"/>
    <dgm:cxn modelId="{3DECE430-9279-4D9E-9C03-41AF1491765A}" type="presOf" srcId="{97B8439E-7261-4559-99D4-F5CFE0B6BC8A}" destId="{AEE208D5-DFC4-4882-8D0C-181BF2D9FEC4}" srcOrd="0" destOrd="0" presId="urn:microsoft.com/office/officeart/2005/8/layout/arrow5"/>
    <dgm:cxn modelId="{AD7FC151-2421-4257-9455-9E0D6F5D0F32}" srcId="{B8F26404-C367-4400-81D0-1988CD3C566A}" destId="{97B8439E-7261-4559-99D4-F5CFE0B6BC8A}" srcOrd="1" destOrd="0" parTransId="{563F12B1-CF0B-4AC8-9827-4F976E925CFF}" sibTransId="{D76DABF8-7441-4080-8210-DF0E413FB607}"/>
    <dgm:cxn modelId="{F4492482-9282-4C25-AF60-F292DDCDB07A}" type="presOf" srcId="{98D2EBAA-8067-48C3-8E5C-FE5687E8B64A}" destId="{CE86424D-FC63-4B3B-A372-AC354CE03164}" srcOrd="0" destOrd="0" presId="urn:microsoft.com/office/officeart/2005/8/layout/arrow5"/>
    <dgm:cxn modelId="{0DCA7198-8BD2-4C6A-AEDE-32C3EFFAE793}" srcId="{B8F26404-C367-4400-81D0-1988CD3C566A}" destId="{98D2EBAA-8067-48C3-8E5C-FE5687E8B64A}" srcOrd="0" destOrd="0" parTransId="{098FF109-2ED7-45CE-AA0C-66FAFC4694F0}" sibTransId="{89167E01-064F-42D2-B879-316AC22CC98D}"/>
    <dgm:cxn modelId="{9F021291-4105-4ADB-B17C-848B0B01D7BE}" type="presParOf" srcId="{711DF98B-12CE-4106-9065-B5820D66C2D5}" destId="{CE86424D-FC63-4B3B-A372-AC354CE03164}" srcOrd="0" destOrd="0" presId="urn:microsoft.com/office/officeart/2005/8/layout/arrow5"/>
    <dgm:cxn modelId="{900FFB60-AB84-4D1E-9D50-D86E17F184A1}" type="presParOf" srcId="{711DF98B-12CE-4106-9065-B5820D66C2D5}" destId="{AEE208D5-DFC4-4882-8D0C-181BF2D9FEC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EB221C-708B-42CB-BB35-67C259B96CDD}" type="doc">
      <dgm:prSet loTypeId="urn:microsoft.com/office/officeart/2005/8/layout/chevron2" loCatId="list" qsTypeId="urn:microsoft.com/office/officeart/2005/8/quickstyle/3d3" qsCatId="3D" csTypeId="urn:microsoft.com/office/officeart/2005/8/colors/colorful5" csCatId="colorful" phldr="1"/>
      <dgm:spPr/>
      <dgm:t>
        <a:bodyPr/>
        <a:lstStyle/>
        <a:p>
          <a:endParaRPr lang="ru-RU"/>
        </a:p>
      </dgm:t>
    </dgm:pt>
    <dgm:pt modelId="{644ECB51-689C-46A3-B125-657A7D00BF91}">
      <dgm:prSet phldrT="[Текст]"/>
      <dgm:spPr/>
      <dgm:t>
        <a:bodyPr/>
        <a:lstStyle/>
        <a:p>
          <a:r>
            <a:rPr lang="ru-RU" dirty="0" smtClean="0"/>
            <a:t>1</a:t>
          </a:r>
          <a:endParaRPr lang="ru-RU" dirty="0"/>
        </a:p>
      </dgm:t>
    </dgm:pt>
    <dgm:pt modelId="{A517E0D7-0AB8-441F-B0FB-E8E2D4C6B116}" type="parTrans" cxnId="{30679FC6-C0EB-4F82-B057-2A4095A9D34D}">
      <dgm:prSet/>
      <dgm:spPr/>
      <dgm:t>
        <a:bodyPr/>
        <a:lstStyle/>
        <a:p>
          <a:endParaRPr lang="ru-RU"/>
        </a:p>
      </dgm:t>
    </dgm:pt>
    <dgm:pt modelId="{C8BDFED8-F0E0-4EEA-B7A0-4CC9949DCA60}" type="sibTrans" cxnId="{30679FC6-C0EB-4F82-B057-2A4095A9D34D}">
      <dgm:prSet/>
      <dgm:spPr/>
      <dgm:t>
        <a:bodyPr/>
        <a:lstStyle/>
        <a:p>
          <a:endParaRPr lang="ru-RU"/>
        </a:p>
      </dgm:t>
    </dgm:pt>
    <dgm:pt modelId="{A8A5C469-04FB-4882-8722-06BB777882AE}">
      <dgm:prSet phldrT="[Текст]"/>
      <dgm:spPr/>
      <dgm:t>
        <a:bodyPr/>
        <a:lstStyle/>
        <a:p>
          <a:r>
            <a:rPr lang="ru-RU" dirty="0" smtClean="0"/>
            <a:t>Замечание</a:t>
          </a:r>
          <a:endParaRPr lang="ru-RU" dirty="0"/>
        </a:p>
      </dgm:t>
    </dgm:pt>
    <dgm:pt modelId="{B881C78F-4338-4ACB-A4B0-0ED332228EC7}" type="parTrans" cxnId="{2B2AB698-87A2-42A0-B5DE-BC58C768738C}">
      <dgm:prSet/>
      <dgm:spPr/>
      <dgm:t>
        <a:bodyPr/>
        <a:lstStyle/>
        <a:p>
          <a:endParaRPr lang="ru-RU"/>
        </a:p>
      </dgm:t>
    </dgm:pt>
    <dgm:pt modelId="{0A59093A-8344-4E08-B70E-52F9996FCCE6}" type="sibTrans" cxnId="{2B2AB698-87A2-42A0-B5DE-BC58C768738C}">
      <dgm:prSet/>
      <dgm:spPr/>
      <dgm:t>
        <a:bodyPr/>
        <a:lstStyle/>
        <a:p>
          <a:endParaRPr lang="ru-RU"/>
        </a:p>
      </dgm:t>
    </dgm:pt>
    <dgm:pt modelId="{FAC819A3-3882-4ED3-BC40-8CD54AAEBB35}">
      <dgm:prSet phldrT="[Текст]"/>
      <dgm:spPr/>
      <dgm:t>
        <a:bodyPr/>
        <a:lstStyle/>
        <a:p>
          <a:r>
            <a:rPr lang="ru-RU" dirty="0" smtClean="0"/>
            <a:t>2</a:t>
          </a:r>
          <a:endParaRPr lang="ru-RU" dirty="0"/>
        </a:p>
      </dgm:t>
    </dgm:pt>
    <dgm:pt modelId="{A99AC4F5-89FA-4446-A541-375CE18E2750}" type="parTrans" cxnId="{4DF64C08-83C3-4C7B-B4CC-ABD95CD832C0}">
      <dgm:prSet/>
      <dgm:spPr/>
      <dgm:t>
        <a:bodyPr/>
        <a:lstStyle/>
        <a:p>
          <a:endParaRPr lang="ru-RU"/>
        </a:p>
      </dgm:t>
    </dgm:pt>
    <dgm:pt modelId="{8A7527B2-35CD-4B71-AC68-8412978BBBBB}" type="sibTrans" cxnId="{4DF64C08-83C3-4C7B-B4CC-ABD95CD832C0}">
      <dgm:prSet/>
      <dgm:spPr/>
      <dgm:t>
        <a:bodyPr/>
        <a:lstStyle/>
        <a:p>
          <a:endParaRPr lang="ru-RU"/>
        </a:p>
      </dgm:t>
    </dgm:pt>
    <dgm:pt modelId="{8E4074C8-8B0D-41FC-8D4D-01ABE0A64A9A}">
      <dgm:prSet phldrT="[Текст]"/>
      <dgm:spPr/>
      <dgm:t>
        <a:bodyPr/>
        <a:lstStyle/>
        <a:p>
          <a:r>
            <a:rPr lang="ru-RU" dirty="0" smtClean="0"/>
            <a:t>Выговор</a:t>
          </a:r>
          <a:endParaRPr lang="ru-RU" dirty="0"/>
        </a:p>
      </dgm:t>
    </dgm:pt>
    <dgm:pt modelId="{C12DCB0C-6F68-4F3A-841A-A742731D62C3}" type="parTrans" cxnId="{E1C47FB6-8CE3-4C13-AF7A-D43B11ED7409}">
      <dgm:prSet/>
      <dgm:spPr/>
      <dgm:t>
        <a:bodyPr/>
        <a:lstStyle/>
        <a:p>
          <a:endParaRPr lang="ru-RU"/>
        </a:p>
      </dgm:t>
    </dgm:pt>
    <dgm:pt modelId="{B0C3B0C1-851A-42FF-9455-937AF6DA83D0}" type="sibTrans" cxnId="{E1C47FB6-8CE3-4C13-AF7A-D43B11ED7409}">
      <dgm:prSet/>
      <dgm:spPr/>
      <dgm:t>
        <a:bodyPr/>
        <a:lstStyle/>
        <a:p>
          <a:endParaRPr lang="ru-RU"/>
        </a:p>
      </dgm:t>
    </dgm:pt>
    <dgm:pt modelId="{57A39361-1E95-46BC-94D6-A77977D61F28}">
      <dgm:prSet phldrT="[Текст]"/>
      <dgm:spPr/>
      <dgm:t>
        <a:bodyPr/>
        <a:lstStyle/>
        <a:p>
          <a:r>
            <a:rPr lang="ru-RU" dirty="0" smtClean="0"/>
            <a:t>3</a:t>
          </a:r>
          <a:endParaRPr lang="ru-RU" dirty="0"/>
        </a:p>
      </dgm:t>
    </dgm:pt>
    <dgm:pt modelId="{81C8EAF9-5E79-43C9-B836-404E177FD2C4}" type="parTrans" cxnId="{A10124A7-3291-4FFC-AFF2-7B822FCC906C}">
      <dgm:prSet/>
      <dgm:spPr/>
      <dgm:t>
        <a:bodyPr/>
        <a:lstStyle/>
        <a:p>
          <a:endParaRPr lang="ru-RU"/>
        </a:p>
      </dgm:t>
    </dgm:pt>
    <dgm:pt modelId="{D35F85D8-04AD-42C3-B170-4AD9BE9B921F}" type="sibTrans" cxnId="{A10124A7-3291-4FFC-AFF2-7B822FCC906C}">
      <dgm:prSet/>
      <dgm:spPr/>
      <dgm:t>
        <a:bodyPr/>
        <a:lstStyle/>
        <a:p>
          <a:endParaRPr lang="ru-RU"/>
        </a:p>
      </dgm:t>
    </dgm:pt>
    <dgm:pt modelId="{D561D139-A125-4FFA-9877-74E54FF09D21}">
      <dgm:prSet phldrT="[Текст]"/>
      <dgm:spPr/>
      <dgm:t>
        <a:bodyPr/>
        <a:lstStyle/>
        <a:p>
          <a:r>
            <a:rPr lang="ru-RU" dirty="0" smtClean="0"/>
            <a:t>Отчисление из организации, осуществляющей образовательную деятельность</a:t>
          </a:r>
          <a:endParaRPr lang="ru-RU" dirty="0"/>
        </a:p>
      </dgm:t>
    </dgm:pt>
    <dgm:pt modelId="{BFF47409-120F-4783-8CF6-A77F2E464F14}" type="parTrans" cxnId="{ACD299B9-534D-4712-A1E0-B94ECADDC7CE}">
      <dgm:prSet/>
      <dgm:spPr/>
      <dgm:t>
        <a:bodyPr/>
        <a:lstStyle/>
        <a:p>
          <a:endParaRPr lang="ru-RU"/>
        </a:p>
      </dgm:t>
    </dgm:pt>
    <dgm:pt modelId="{78CFD74B-5EF6-4277-BFEF-7D7041D8E686}" type="sibTrans" cxnId="{ACD299B9-534D-4712-A1E0-B94ECADDC7CE}">
      <dgm:prSet/>
      <dgm:spPr/>
      <dgm:t>
        <a:bodyPr/>
        <a:lstStyle/>
        <a:p>
          <a:endParaRPr lang="ru-RU"/>
        </a:p>
      </dgm:t>
    </dgm:pt>
    <dgm:pt modelId="{2BCF87EB-4F22-486C-848F-12BFCB9CBFA0}" type="pres">
      <dgm:prSet presAssocID="{D7EB221C-708B-42CB-BB35-67C259B96CDD}" presName="linearFlow" presStyleCnt="0">
        <dgm:presLayoutVars>
          <dgm:dir/>
          <dgm:animLvl val="lvl"/>
          <dgm:resizeHandles val="exact"/>
        </dgm:presLayoutVars>
      </dgm:prSet>
      <dgm:spPr/>
      <dgm:t>
        <a:bodyPr/>
        <a:lstStyle/>
        <a:p>
          <a:endParaRPr lang="ru-RU"/>
        </a:p>
      </dgm:t>
    </dgm:pt>
    <dgm:pt modelId="{1279B8A3-56A5-4ACE-9091-41FA9059334A}" type="pres">
      <dgm:prSet presAssocID="{644ECB51-689C-46A3-B125-657A7D00BF91}" presName="composite" presStyleCnt="0"/>
      <dgm:spPr/>
      <dgm:t>
        <a:bodyPr/>
        <a:lstStyle/>
        <a:p>
          <a:endParaRPr lang="ru-RU"/>
        </a:p>
      </dgm:t>
    </dgm:pt>
    <dgm:pt modelId="{EECA7AD6-576B-4C20-A160-5CD90F63AA8B}" type="pres">
      <dgm:prSet presAssocID="{644ECB51-689C-46A3-B125-657A7D00BF91}" presName="parentText" presStyleLbl="alignNode1" presStyleIdx="0" presStyleCnt="3">
        <dgm:presLayoutVars>
          <dgm:chMax val="1"/>
          <dgm:bulletEnabled val="1"/>
        </dgm:presLayoutVars>
      </dgm:prSet>
      <dgm:spPr/>
      <dgm:t>
        <a:bodyPr/>
        <a:lstStyle/>
        <a:p>
          <a:endParaRPr lang="ru-RU"/>
        </a:p>
      </dgm:t>
    </dgm:pt>
    <dgm:pt modelId="{9E87A689-FF13-40D7-80F0-9140C8C17DF8}" type="pres">
      <dgm:prSet presAssocID="{644ECB51-689C-46A3-B125-657A7D00BF91}" presName="descendantText" presStyleLbl="alignAcc1" presStyleIdx="0" presStyleCnt="3">
        <dgm:presLayoutVars>
          <dgm:bulletEnabled val="1"/>
        </dgm:presLayoutVars>
      </dgm:prSet>
      <dgm:spPr/>
      <dgm:t>
        <a:bodyPr/>
        <a:lstStyle/>
        <a:p>
          <a:endParaRPr lang="ru-RU"/>
        </a:p>
      </dgm:t>
    </dgm:pt>
    <dgm:pt modelId="{A942AA12-D422-449C-B6E1-396CB404FDCF}" type="pres">
      <dgm:prSet presAssocID="{C8BDFED8-F0E0-4EEA-B7A0-4CC9949DCA60}" presName="sp" presStyleCnt="0"/>
      <dgm:spPr/>
      <dgm:t>
        <a:bodyPr/>
        <a:lstStyle/>
        <a:p>
          <a:endParaRPr lang="ru-RU"/>
        </a:p>
      </dgm:t>
    </dgm:pt>
    <dgm:pt modelId="{72A66B07-DAF0-447E-8D1E-91968D1E8843}" type="pres">
      <dgm:prSet presAssocID="{FAC819A3-3882-4ED3-BC40-8CD54AAEBB35}" presName="composite" presStyleCnt="0"/>
      <dgm:spPr/>
      <dgm:t>
        <a:bodyPr/>
        <a:lstStyle/>
        <a:p>
          <a:endParaRPr lang="ru-RU"/>
        </a:p>
      </dgm:t>
    </dgm:pt>
    <dgm:pt modelId="{40FBF760-DA1E-406C-ACB4-8B0B0D4C2278}" type="pres">
      <dgm:prSet presAssocID="{FAC819A3-3882-4ED3-BC40-8CD54AAEBB35}" presName="parentText" presStyleLbl="alignNode1" presStyleIdx="1" presStyleCnt="3">
        <dgm:presLayoutVars>
          <dgm:chMax val="1"/>
          <dgm:bulletEnabled val="1"/>
        </dgm:presLayoutVars>
      </dgm:prSet>
      <dgm:spPr/>
      <dgm:t>
        <a:bodyPr/>
        <a:lstStyle/>
        <a:p>
          <a:endParaRPr lang="ru-RU"/>
        </a:p>
      </dgm:t>
    </dgm:pt>
    <dgm:pt modelId="{066A21F8-8EBE-4191-B81B-89A0E6572E60}" type="pres">
      <dgm:prSet presAssocID="{FAC819A3-3882-4ED3-BC40-8CD54AAEBB35}" presName="descendantText" presStyleLbl="alignAcc1" presStyleIdx="1" presStyleCnt="3">
        <dgm:presLayoutVars>
          <dgm:bulletEnabled val="1"/>
        </dgm:presLayoutVars>
      </dgm:prSet>
      <dgm:spPr/>
      <dgm:t>
        <a:bodyPr/>
        <a:lstStyle/>
        <a:p>
          <a:endParaRPr lang="ru-RU"/>
        </a:p>
      </dgm:t>
    </dgm:pt>
    <dgm:pt modelId="{7B0397FD-ECAE-4EA4-82D2-FC378CF0594F}" type="pres">
      <dgm:prSet presAssocID="{8A7527B2-35CD-4B71-AC68-8412978BBBBB}" presName="sp" presStyleCnt="0"/>
      <dgm:spPr/>
      <dgm:t>
        <a:bodyPr/>
        <a:lstStyle/>
        <a:p>
          <a:endParaRPr lang="ru-RU"/>
        </a:p>
      </dgm:t>
    </dgm:pt>
    <dgm:pt modelId="{6F0DF7D9-5A50-400B-90E7-3F33682F19DD}" type="pres">
      <dgm:prSet presAssocID="{57A39361-1E95-46BC-94D6-A77977D61F28}" presName="composite" presStyleCnt="0"/>
      <dgm:spPr/>
      <dgm:t>
        <a:bodyPr/>
        <a:lstStyle/>
        <a:p>
          <a:endParaRPr lang="ru-RU"/>
        </a:p>
      </dgm:t>
    </dgm:pt>
    <dgm:pt modelId="{30D43B68-DA85-49F0-9DEE-3CFFB90ABDCC}" type="pres">
      <dgm:prSet presAssocID="{57A39361-1E95-46BC-94D6-A77977D61F28}" presName="parentText" presStyleLbl="alignNode1" presStyleIdx="2" presStyleCnt="3">
        <dgm:presLayoutVars>
          <dgm:chMax val="1"/>
          <dgm:bulletEnabled val="1"/>
        </dgm:presLayoutVars>
      </dgm:prSet>
      <dgm:spPr/>
      <dgm:t>
        <a:bodyPr/>
        <a:lstStyle/>
        <a:p>
          <a:endParaRPr lang="ru-RU"/>
        </a:p>
      </dgm:t>
    </dgm:pt>
    <dgm:pt modelId="{7D1BF273-6F10-4146-A424-B00C16A58B18}" type="pres">
      <dgm:prSet presAssocID="{57A39361-1E95-46BC-94D6-A77977D61F28}" presName="descendantText" presStyleLbl="alignAcc1" presStyleIdx="2" presStyleCnt="3">
        <dgm:presLayoutVars>
          <dgm:bulletEnabled val="1"/>
        </dgm:presLayoutVars>
      </dgm:prSet>
      <dgm:spPr/>
      <dgm:t>
        <a:bodyPr/>
        <a:lstStyle/>
        <a:p>
          <a:endParaRPr lang="ru-RU"/>
        </a:p>
      </dgm:t>
    </dgm:pt>
  </dgm:ptLst>
  <dgm:cxnLst>
    <dgm:cxn modelId="{1E5F5E5B-0F83-483A-8880-9473EA681D83}" type="presOf" srcId="{A8A5C469-04FB-4882-8722-06BB777882AE}" destId="{9E87A689-FF13-40D7-80F0-9140C8C17DF8}" srcOrd="0" destOrd="0" presId="urn:microsoft.com/office/officeart/2005/8/layout/chevron2"/>
    <dgm:cxn modelId="{81A07FE0-4862-4305-B9DA-657859ED9890}" type="presOf" srcId="{57A39361-1E95-46BC-94D6-A77977D61F28}" destId="{30D43B68-DA85-49F0-9DEE-3CFFB90ABDCC}" srcOrd="0" destOrd="0" presId="urn:microsoft.com/office/officeart/2005/8/layout/chevron2"/>
    <dgm:cxn modelId="{4DF64C08-83C3-4C7B-B4CC-ABD95CD832C0}" srcId="{D7EB221C-708B-42CB-BB35-67C259B96CDD}" destId="{FAC819A3-3882-4ED3-BC40-8CD54AAEBB35}" srcOrd="1" destOrd="0" parTransId="{A99AC4F5-89FA-4446-A541-375CE18E2750}" sibTransId="{8A7527B2-35CD-4B71-AC68-8412978BBBBB}"/>
    <dgm:cxn modelId="{A10124A7-3291-4FFC-AFF2-7B822FCC906C}" srcId="{D7EB221C-708B-42CB-BB35-67C259B96CDD}" destId="{57A39361-1E95-46BC-94D6-A77977D61F28}" srcOrd="2" destOrd="0" parTransId="{81C8EAF9-5E79-43C9-B836-404E177FD2C4}" sibTransId="{D35F85D8-04AD-42C3-B170-4AD9BE9B921F}"/>
    <dgm:cxn modelId="{2B0B9E76-22E9-4C8C-AC9F-413231DEEC49}" type="presOf" srcId="{644ECB51-689C-46A3-B125-657A7D00BF91}" destId="{EECA7AD6-576B-4C20-A160-5CD90F63AA8B}" srcOrd="0" destOrd="0" presId="urn:microsoft.com/office/officeart/2005/8/layout/chevron2"/>
    <dgm:cxn modelId="{6DDBF3F3-E00F-4822-99F9-2357D1D3A8FC}" type="presOf" srcId="{D7EB221C-708B-42CB-BB35-67C259B96CDD}" destId="{2BCF87EB-4F22-486C-848F-12BFCB9CBFA0}" srcOrd="0" destOrd="0" presId="urn:microsoft.com/office/officeart/2005/8/layout/chevron2"/>
    <dgm:cxn modelId="{E1C47FB6-8CE3-4C13-AF7A-D43B11ED7409}" srcId="{FAC819A3-3882-4ED3-BC40-8CD54AAEBB35}" destId="{8E4074C8-8B0D-41FC-8D4D-01ABE0A64A9A}" srcOrd="0" destOrd="0" parTransId="{C12DCB0C-6F68-4F3A-841A-A742731D62C3}" sibTransId="{B0C3B0C1-851A-42FF-9455-937AF6DA83D0}"/>
    <dgm:cxn modelId="{ACD299B9-534D-4712-A1E0-B94ECADDC7CE}" srcId="{57A39361-1E95-46BC-94D6-A77977D61F28}" destId="{D561D139-A125-4FFA-9877-74E54FF09D21}" srcOrd="0" destOrd="0" parTransId="{BFF47409-120F-4783-8CF6-A77F2E464F14}" sibTransId="{78CFD74B-5EF6-4277-BFEF-7D7041D8E686}"/>
    <dgm:cxn modelId="{A926D71F-FD99-4CC1-BDE6-A64122E5F93F}" type="presOf" srcId="{D561D139-A125-4FFA-9877-74E54FF09D21}" destId="{7D1BF273-6F10-4146-A424-B00C16A58B18}" srcOrd="0" destOrd="0" presId="urn:microsoft.com/office/officeart/2005/8/layout/chevron2"/>
    <dgm:cxn modelId="{0318A625-F73C-4480-9252-ABCCF66E22C1}" type="presOf" srcId="{FAC819A3-3882-4ED3-BC40-8CD54AAEBB35}" destId="{40FBF760-DA1E-406C-ACB4-8B0B0D4C2278}" srcOrd="0" destOrd="0" presId="urn:microsoft.com/office/officeart/2005/8/layout/chevron2"/>
    <dgm:cxn modelId="{5FB85A9A-BDAC-4CAA-ACA9-9364A9543DAD}" type="presOf" srcId="{8E4074C8-8B0D-41FC-8D4D-01ABE0A64A9A}" destId="{066A21F8-8EBE-4191-B81B-89A0E6572E60}" srcOrd="0" destOrd="0" presId="urn:microsoft.com/office/officeart/2005/8/layout/chevron2"/>
    <dgm:cxn modelId="{30679FC6-C0EB-4F82-B057-2A4095A9D34D}" srcId="{D7EB221C-708B-42CB-BB35-67C259B96CDD}" destId="{644ECB51-689C-46A3-B125-657A7D00BF91}" srcOrd="0" destOrd="0" parTransId="{A517E0D7-0AB8-441F-B0FB-E8E2D4C6B116}" sibTransId="{C8BDFED8-F0E0-4EEA-B7A0-4CC9949DCA60}"/>
    <dgm:cxn modelId="{2B2AB698-87A2-42A0-B5DE-BC58C768738C}" srcId="{644ECB51-689C-46A3-B125-657A7D00BF91}" destId="{A8A5C469-04FB-4882-8722-06BB777882AE}" srcOrd="0" destOrd="0" parTransId="{B881C78F-4338-4ACB-A4B0-0ED332228EC7}" sibTransId="{0A59093A-8344-4E08-B70E-52F9996FCCE6}"/>
    <dgm:cxn modelId="{36A9093D-0510-46E8-AD6E-A1F3D0C2A9A1}" type="presParOf" srcId="{2BCF87EB-4F22-486C-848F-12BFCB9CBFA0}" destId="{1279B8A3-56A5-4ACE-9091-41FA9059334A}" srcOrd="0" destOrd="0" presId="urn:microsoft.com/office/officeart/2005/8/layout/chevron2"/>
    <dgm:cxn modelId="{A8CF0318-D307-4442-B6DD-E8B0B9682064}" type="presParOf" srcId="{1279B8A3-56A5-4ACE-9091-41FA9059334A}" destId="{EECA7AD6-576B-4C20-A160-5CD90F63AA8B}" srcOrd="0" destOrd="0" presId="urn:microsoft.com/office/officeart/2005/8/layout/chevron2"/>
    <dgm:cxn modelId="{5047FA73-9BB5-48CC-AA09-A0426C8C560A}" type="presParOf" srcId="{1279B8A3-56A5-4ACE-9091-41FA9059334A}" destId="{9E87A689-FF13-40D7-80F0-9140C8C17DF8}" srcOrd="1" destOrd="0" presId="urn:microsoft.com/office/officeart/2005/8/layout/chevron2"/>
    <dgm:cxn modelId="{4B95B1FC-7C85-4F19-9632-7A4E670534C8}" type="presParOf" srcId="{2BCF87EB-4F22-486C-848F-12BFCB9CBFA0}" destId="{A942AA12-D422-449C-B6E1-396CB404FDCF}" srcOrd="1" destOrd="0" presId="urn:microsoft.com/office/officeart/2005/8/layout/chevron2"/>
    <dgm:cxn modelId="{495F54BC-0FC2-4E2A-BDF9-E6391BBA3BEA}" type="presParOf" srcId="{2BCF87EB-4F22-486C-848F-12BFCB9CBFA0}" destId="{72A66B07-DAF0-447E-8D1E-91968D1E8843}" srcOrd="2" destOrd="0" presId="urn:microsoft.com/office/officeart/2005/8/layout/chevron2"/>
    <dgm:cxn modelId="{0696975E-1E89-4AE2-8051-74760DEF616D}" type="presParOf" srcId="{72A66B07-DAF0-447E-8D1E-91968D1E8843}" destId="{40FBF760-DA1E-406C-ACB4-8B0B0D4C2278}" srcOrd="0" destOrd="0" presId="urn:microsoft.com/office/officeart/2005/8/layout/chevron2"/>
    <dgm:cxn modelId="{30858BAE-2EA4-4756-B0BD-497C65445751}" type="presParOf" srcId="{72A66B07-DAF0-447E-8D1E-91968D1E8843}" destId="{066A21F8-8EBE-4191-B81B-89A0E6572E60}" srcOrd="1" destOrd="0" presId="urn:microsoft.com/office/officeart/2005/8/layout/chevron2"/>
    <dgm:cxn modelId="{5D1DC6DA-0580-456A-AB21-9655E6DB05C6}" type="presParOf" srcId="{2BCF87EB-4F22-486C-848F-12BFCB9CBFA0}" destId="{7B0397FD-ECAE-4EA4-82D2-FC378CF0594F}" srcOrd="3" destOrd="0" presId="urn:microsoft.com/office/officeart/2005/8/layout/chevron2"/>
    <dgm:cxn modelId="{B89B97C4-2E4D-400E-879F-83745CF3113E}" type="presParOf" srcId="{2BCF87EB-4F22-486C-848F-12BFCB9CBFA0}" destId="{6F0DF7D9-5A50-400B-90E7-3F33682F19DD}" srcOrd="4" destOrd="0" presId="urn:microsoft.com/office/officeart/2005/8/layout/chevron2"/>
    <dgm:cxn modelId="{598ABE2F-65CF-4425-B20A-65DF649D25C8}" type="presParOf" srcId="{6F0DF7D9-5A50-400B-90E7-3F33682F19DD}" destId="{30D43B68-DA85-49F0-9DEE-3CFFB90ABDCC}" srcOrd="0" destOrd="0" presId="urn:microsoft.com/office/officeart/2005/8/layout/chevron2"/>
    <dgm:cxn modelId="{689E14A1-20D7-4F67-B751-74F5D9BC2885}" type="presParOf" srcId="{6F0DF7D9-5A50-400B-90E7-3F33682F19DD}" destId="{7D1BF273-6F10-4146-A424-B00C16A58B1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C100B0-7E8F-4DAC-86EC-ABB701C7B7D6}" type="doc">
      <dgm:prSet loTypeId="urn:microsoft.com/office/officeart/2005/8/layout/default#3" loCatId="list" qsTypeId="urn:microsoft.com/office/officeart/2005/8/quickstyle/3d3" qsCatId="3D" csTypeId="urn:microsoft.com/office/officeart/2005/8/colors/colorful4" csCatId="colorful" phldr="1"/>
      <dgm:spPr/>
      <dgm:t>
        <a:bodyPr/>
        <a:lstStyle/>
        <a:p>
          <a:endParaRPr lang="ru-RU"/>
        </a:p>
      </dgm:t>
    </dgm:pt>
    <dgm:pt modelId="{FB09BE09-1B08-46A7-9DF7-FDAE90ABC3D2}">
      <dgm:prSet/>
      <dgm:spPr/>
      <dgm:t>
        <a:bodyPr/>
        <a:lstStyle/>
        <a:p>
          <a:r>
            <a:rPr lang="ru-RU" dirty="0" smtClean="0"/>
            <a:t>За неисполнение или нарушение устава, правил внутреннего распорядка и иных локальных нормативных актов по вопросам организации и осуществления образовательной деятельности к обучающимся могут быть применены </a:t>
          </a:r>
          <a:r>
            <a:rPr lang="ru-RU" b="0" dirty="0" smtClean="0"/>
            <a:t>меры дисциплинарного взыскания  (закрытый перечень):</a:t>
          </a:r>
          <a:endParaRPr lang="ru-RU" b="0" dirty="0"/>
        </a:p>
      </dgm:t>
    </dgm:pt>
    <dgm:pt modelId="{0B34A840-7DD4-4F03-AC69-BEF82D062A75}" type="parTrans" cxnId="{32767529-C72C-4045-B463-ADB2B1F435A4}">
      <dgm:prSet/>
      <dgm:spPr/>
      <dgm:t>
        <a:bodyPr/>
        <a:lstStyle/>
        <a:p>
          <a:endParaRPr lang="ru-RU"/>
        </a:p>
      </dgm:t>
    </dgm:pt>
    <dgm:pt modelId="{DCA4BEE8-5C1B-45C0-A95A-B27558A72DDA}" type="sibTrans" cxnId="{32767529-C72C-4045-B463-ADB2B1F435A4}">
      <dgm:prSet/>
      <dgm:spPr/>
      <dgm:t>
        <a:bodyPr/>
        <a:lstStyle/>
        <a:p>
          <a:endParaRPr lang="ru-RU"/>
        </a:p>
      </dgm:t>
    </dgm:pt>
    <dgm:pt modelId="{DA5F1421-21E2-4671-9625-A0B28C185FE8}" type="pres">
      <dgm:prSet presAssocID="{7BC100B0-7E8F-4DAC-86EC-ABB701C7B7D6}" presName="diagram" presStyleCnt="0">
        <dgm:presLayoutVars>
          <dgm:dir/>
          <dgm:resizeHandles val="exact"/>
        </dgm:presLayoutVars>
      </dgm:prSet>
      <dgm:spPr/>
      <dgm:t>
        <a:bodyPr/>
        <a:lstStyle/>
        <a:p>
          <a:endParaRPr lang="ru-RU"/>
        </a:p>
      </dgm:t>
    </dgm:pt>
    <dgm:pt modelId="{1727CFFC-1668-48F3-AB3A-AE99CBFB35F1}" type="pres">
      <dgm:prSet presAssocID="{FB09BE09-1B08-46A7-9DF7-FDAE90ABC3D2}" presName="node" presStyleLbl="node1" presStyleIdx="0" presStyleCnt="1" custScaleX="322547">
        <dgm:presLayoutVars>
          <dgm:bulletEnabled val="1"/>
        </dgm:presLayoutVars>
      </dgm:prSet>
      <dgm:spPr/>
      <dgm:t>
        <a:bodyPr/>
        <a:lstStyle/>
        <a:p>
          <a:endParaRPr lang="ru-RU"/>
        </a:p>
      </dgm:t>
    </dgm:pt>
  </dgm:ptLst>
  <dgm:cxnLst>
    <dgm:cxn modelId="{32767529-C72C-4045-B463-ADB2B1F435A4}" srcId="{7BC100B0-7E8F-4DAC-86EC-ABB701C7B7D6}" destId="{FB09BE09-1B08-46A7-9DF7-FDAE90ABC3D2}" srcOrd="0" destOrd="0" parTransId="{0B34A840-7DD4-4F03-AC69-BEF82D062A75}" sibTransId="{DCA4BEE8-5C1B-45C0-A95A-B27558A72DDA}"/>
    <dgm:cxn modelId="{0164F125-E03C-4588-89BF-8A02EE37A7E2}" type="presOf" srcId="{7BC100B0-7E8F-4DAC-86EC-ABB701C7B7D6}" destId="{DA5F1421-21E2-4671-9625-A0B28C185FE8}" srcOrd="0" destOrd="0" presId="urn:microsoft.com/office/officeart/2005/8/layout/default#3"/>
    <dgm:cxn modelId="{664F76F7-C272-45E2-B067-DE351ABE506A}" type="presOf" srcId="{FB09BE09-1B08-46A7-9DF7-FDAE90ABC3D2}" destId="{1727CFFC-1668-48F3-AB3A-AE99CBFB35F1}" srcOrd="0" destOrd="0" presId="urn:microsoft.com/office/officeart/2005/8/layout/default#3"/>
    <dgm:cxn modelId="{084D6D6D-E39A-491D-B633-AE3BB00967C0}" type="presParOf" srcId="{DA5F1421-21E2-4671-9625-A0B28C185FE8}" destId="{1727CFFC-1668-48F3-AB3A-AE99CBFB35F1}" srcOrd="0" destOrd="0" presId="urn:microsoft.com/office/officeart/2005/8/layout/defaul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6EEEE-4D77-4294-91E0-7E65454AC341}">
      <dsp:nvSpPr>
        <dsp:cNvPr id="0" name=""/>
        <dsp:cNvSpPr/>
      </dsp:nvSpPr>
      <dsp:spPr>
        <a:xfrm>
          <a:off x="0" y="317086"/>
          <a:ext cx="8352083" cy="1174753"/>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smtClean="0">
              <a:ea typeface="ＭＳ Ｐゴシック" charset="-128"/>
              <a:cs typeface="+mn-cs"/>
            </a:rPr>
            <a:t>Формы промежуточной аттестацией обучающихся определяются учебным планом и локальными нормативными актами</a:t>
          </a:r>
          <a:endParaRPr lang="ru-RU" sz="2100" kern="1200" dirty="0"/>
        </a:p>
      </dsp:txBody>
      <dsp:txXfrm>
        <a:off x="57347" y="374433"/>
        <a:ext cx="8237389" cy="1060059"/>
      </dsp:txXfrm>
    </dsp:sp>
    <dsp:sp modelId="{0C52CD64-C5CE-4C40-BFDB-54ECA1CB833E}">
      <dsp:nvSpPr>
        <dsp:cNvPr id="0" name=""/>
        <dsp:cNvSpPr/>
      </dsp:nvSpPr>
      <dsp:spPr>
        <a:xfrm>
          <a:off x="0" y="1552319"/>
          <a:ext cx="8352083" cy="1174753"/>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smtClean="0">
              <a:ea typeface="ＭＳ Ｐゴシック" charset="-128"/>
              <a:cs typeface="+mn-cs"/>
            </a:rPr>
            <a:t>Неудовлетворительные результаты промежуточной аттестации или </a:t>
          </a:r>
          <a:r>
            <a:rPr lang="ru-RU" sz="2100" kern="1200" dirty="0" err="1" smtClean="0">
              <a:ea typeface="ＭＳ Ｐゴシック" charset="-128"/>
              <a:cs typeface="+mn-cs"/>
            </a:rPr>
            <a:t>непрохождение</a:t>
          </a:r>
          <a:r>
            <a:rPr lang="ru-RU" sz="2100" kern="1200" dirty="0" smtClean="0">
              <a:ea typeface="ＭＳ Ｐゴシック" charset="-128"/>
              <a:cs typeface="+mn-cs"/>
            </a:rPr>
            <a:t> промежуточной аттестации при отсутствии уважительных причин признаются академической задолженностью</a:t>
          </a:r>
          <a:endParaRPr lang="ru-RU" sz="2100" kern="1200" dirty="0"/>
        </a:p>
      </dsp:txBody>
      <dsp:txXfrm>
        <a:off x="57347" y="1609666"/>
        <a:ext cx="8237389" cy="1060059"/>
      </dsp:txXfrm>
    </dsp:sp>
    <dsp:sp modelId="{768F7C47-BA80-4A5C-ABC3-4A49ED0A3163}">
      <dsp:nvSpPr>
        <dsp:cNvPr id="0" name=""/>
        <dsp:cNvSpPr/>
      </dsp:nvSpPr>
      <dsp:spPr>
        <a:xfrm>
          <a:off x="0" y="2787553"/>
          <a:ext cx="8352083" cy="1174753"/>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kern="1200" dirty="0" smtClean="0">
              <a:ea typeface="ＭＳ Ｐゴシック" charset="-128"/>
              <a:cs typeface="+mn-cs"/>
            </a:rPr>
            <a:t>Обучающиеся, не прошедшие промежуточной аттестации по уважительным причинам или имеющие академическую задолженность, переводятся на следующий курс условно</a:t>
          </a:r>
          <a:endParaRPr lang="ru-RU" sz="2100" kern="1200" dirty="0"/>
        </a:p>
      </dsp:txBody>
      <dsp:txXfrm>
        <a:off x="57347" y="2844900"/>
        <a:ext cx="8237389" cy="1060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BE529-C673-43A1-938F-DC0A3338B1CD}">
      <dsp:nvSpPr>
        <dsp:cNvPr id="0" name=""/>
        <dsp:cNvSpPr/>
      </dsp:nvSpPr>
      <dsp:spPr>
        <a:xfrm>
          <a:off x="0" y="1780"/>
          <a:ext cx="8620398" cy="2365827"/>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Обучающиеся, имеющие академическую задолженность, вправе пройти промежуточную аттестацию по соответствующим учебному предмету не более двух раз в сроки, определяемые организацией, осуществляющей образовательную деятельность, в пределах одного года с момента образования академической задолженности. В указанный период не включаются время болезни обучающегося, нахождение его в академическом отпуске или отпуске по беременности и родам</a:t>
          </a:r>
          <a:endParaRPr lang="ru-RU" sz="2000" kern="1200" dirty="0"/>
        </a:p>
      </dsp:txBody>
      <dsp:txXfrm>
        <a:off x="115490" y="117270"/>
        <a:ext cx="8389418" cy="2134847"/>
      </dsp:txXfrm>
    </dsp:sp>
    <dsp:sp modelId="{2F025030-8B2D-46B0-A88B-2D07BB83092D}">
      <dsp:nvSpPr>
        <dsp:cNvPr id="0" name=""/>
        <dsp:cNvSpPr/>
      </dsp:nvSpPr>
      <dsp:spPr>
        <a:xfrm>
          <a:off x="0" y="2375707"/>
          <a:ext cx="8620398" cy="1316250"/>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Для проведения промежуточной аттестации во второй раз образовательной организацией создается комиссия</a:t>
          </a:r>
          <a:endParaRPr lang="ru-RU" sz="2000" kern="1200" dirty="0"/>
        </a:p>
      </dsp:txBody>
      <dsp:txXfrm>
        <a:off x="64254" y="2439961"/>
        <a:ext cx="8491890" cy="1187742"/>
      </dsp:txXfrm>
    </dsp:sp>
    <dsp:sp modelId="{6A655B87-73D5-4936-A9D6-E6F954A8D537}">
      <dsp:nvSpPr>
        <dsp:cNvPr id="0" name=""/>
        <dsp:cNvSpPr/>
      </dsp:nvSpPr>
      <dsp:spPr>
        <a:xfrm>
          <a:off x="0" y="3700057"/>
          <a:ext cx="8620398" cy="1316250"/>
        </a:xfrm>
        <a:prstGeom prst="round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Не допускается взимание платы с обучающихся за прохождение промежуточной аттестации</a:t>
          </a:r>
          <a:endParaRPr lang="ru-RU" sz="2000" kern="1200" dirty="0"/>
        </a:p>
      </dsp:txBody>
      <dsp:txXfrm>
        <a:off x="64254" y="3764311"/>
        <a:ext cx="8491890" cy="1187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6424D-FC63-4B3B-A372-AC354CE03164}">
      <dsp:nvSpPr>
        <dsp:cNvPr id="0" name=""/>
        <dsp:cNvSpPr/>
      </dsp:nvSpPr>
      <dsp:spPr>
        <a:xfrm rot="16200000">
          <a:off x="-441672" y="758332"/>
          <a:ext cx="4002285" cy="3118941"/>
        </a:xfrm>
        <a:prstGeom prst="downArrow">
          <a:avLst>
            <a:gd name="adj1" fmla="val 50000"/>
            <a:gd name="adj2" fmla="val 35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Меры педагогического воздействия</a:t>
          </a:r>
          <a:endParaRPr lang="ru-RU" sz="2100" kern="1200" dirty="0"/>
        </a:p>
      </dsp:txBody>
      <dsp:txXfrm rot="5400000">
        <a:off x="1" y="1317231"/>
        <a:ext cx="2573126" cy="2001143"/>
      </dsp:txXfrm>
    </dsp:sp>
    <dsp:sp modelId="{AEE208D5-DFC4-4882-8D0C-181BF2D9FEC4}">
      <dsp:nvSpPr>
        <dsp:cNvPr id="0" name=""/>
        <dsp:cNvSpPr/>
      </dsp:nvSpPr>
      <dsp:spPr>
        <a:xfrm rot="5400000">
          <a:off x="4609214" y="863393"/>
          <a:ext cx="4002285" cy="2851548"/>
        </a:xfrm>
        <a:prstGeom prst="downArrow">
          <a:avLst>
            <a:gd name="adj1" fmla="val 50000"/>
            <a:gd name="adj2" fmla="val 35000"/>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Меры дисциплинарной ответственности</a:t>
          </a:r>
          <a:endParaRPr lang="ru-RU" sz="2100" kern="1200" dirty="0"/>
        </a:p>
      </dsp:txBody>
      <dsp:txXfrm rot="-5400000">
        <a:off x="5683604" y="1288596"/>
        <a:ext cx="2352527" cy="2001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A7AD6-576B-4C20-A160-5CD90F63AA8B}">
      <dsp:nvSpPr>
        <dsp:cNvPr id="0" name=""/>
        <dsp:cNvSpPr/>
      </dsp:nvSpPr>
      <dsp:spPr>
        <a:xfrm rot="5400000">
          <a:off x="-183540" y="184223"/>
          <a:ext cx="1223600" cy="856520"/>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1</a:t>
          </a:r>
          <a:endParaRPr lang="ru-RU" sz="2400" kern="1200" dirty="0"/>
        </a:p>
      </dsp:txBody>
      <dsp:txXfrm rot="-5400000">
        <a:off x="0" y="428943"/>
        <a:ext cx="856520" cy="367080"/>
      </dsp:txXfrm>
    </dsp:sp>
    <dsp:sp modelId="{9E87A689-FF13-40D7-80F0-9140C8C17DF8}">
      <dsp:nvSpPr>
        <dsp:cNvPr id="0" name=""/>
        <dsp:cNvSpPr/>
      </dsp:nvSpPr>
      <dsp:spPr>
        <a:xfrm rot="5400000">
          <a:off x="4145390" y="-3288186"/>
          <a:ext cx="795340" cy="737307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Замечание</a:t>
          </a:r>
          <a:endParaRPr lang="ru-RU" sz="2400" kern="1200" dirty="0"/>
        </a:p>
      </dsp:txBody>
      <dsp:txXfrm rot="-5400000">
        <a:off x="856521" y="39508"/>
        <a:ext cx="7334254" cy="717690"/>
      </dsp:txXfrm>
    </dsp:sp>
    <dsp:sp modelId="{40FBF760-DA1E-406C-ACB4-8B0B0D4C2278}">
      <dsp:nvSpPr>
        <dsp:cNvPr id="0" name=""/>
        <dsp:cNvSpPr/>
      </dsp:nvSpPr>
      <dsp:spPr>
        <a:xfrm rot="5400000">
          <a:off x="-183540" y="1207467"/>
          <a:ext cx="1223600" cy="856520"/>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2</a:t>
          </a:r>
          <a:endParaRPr lang="ru-RU" sz="2400" kern="1200" dirty="0"/>
        </a:p>
      </dsp:txBody>
      <dsp:txXfrm rot="-5400000">
        <a:off x="0" y="1452187"/>
        <a:ext cx="856520" cy="367080"/>
      </dsp:txXfrm>
    </dsp:sp>
    <dsp:sp modelId="{066A21F8-8EBE-4191-B81B-89A0E6572E60}">
      <dsp:nvSpPr>
        <dsp:cNvPr id="0" name=""/>
        <dsp:cNvSpPr/>
      </dsp:nvSpPr>
      <dsp:spPr>
        <a:xfrm rot="5400000">
          <a:off x="4145390" y="-2264942"/>
          <a:ext cx="795340" cy="737307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Выговор</a:t>
          </a:r>
          <a:endParaRPr lang="ru-RU" sz="2400" kern="1200" dirty="0"/>
        </a:p>
      </dsp:txBody>
      <dsp:txXfrm rot="-5400000">
        <a:off x="856521" y="1062752"/>
        <a:ext cx="7334254" cy="717690"/>
      </dsp:txXfrm>
    </dsp:sp>
    <dsp:sp modelId="{30D43B68-DA85-49F0-9DEE-3CFFB90ABDCC}">
      <dsp:nvSpPr>
        <dsp:cNvPr id="0" name=""/>
        <dsp:cNvSpPr/>
      </dsp:nvSpPr>
      <dsp:spPr>
        <a:xfrm rot="5400000">
          <a:off x="-183540" y="2230711"/>
          <a:ext cx="1223600" cy="856520"/>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t>3</a:t>
          </a:r>
          <a:endParaRPr lang="ru-RU" sz="2400" kern="1200" dirty="0"/>
        </a:p>
      </dsp:txBody>
      <dsp:txXfrm rot="-5400000">
        <a:off x="0" y="2475431"/>
        <a:ext cx="856520" cy="367080"/>
      </dsp:txXfrm>
    </dsp:sp>
    <dsp:sp modelId="{7D1BF273-6F10-4146-A424-B00C16A58B18}">
      <dsp:nvSpPr>
        <dsp:cNvPr id="0" name=""/>
        <dsp:cNvSpPr/>
      </dsp:nvSpPr>
      <dsp:spPr>
        <a:xfrm rot="5400000">
          <a:off x="4145390" y="-1241698"/>
          <a:ext cx="795340" cy="737307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smtClean="0"/>
            <a:t>Отчисление из организации, осуществляющей образовательную деятельность</a:t>
          </a:r>
          <a:endParaRPr lang="ru-RU" sz="2400" kern="1200" dirty="0"/>
        </a:p>
      </dsp:txBody>
      <dsp:txXfrm rot="-5400000">
        <a:off x="856521" y="2085996"/>
        <a:ext cx="7334254" cy="7176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7CFFC-1668-48F3-AB3A-AE99CBFB35F1}">
      <dsp:nvSpPr>
        <dsp:cNvPr id="0" name=""/>
        <dsp:cNvSpPr/>
      </dsp:nvSpPr>
      <dsp:spPr>
        <a:xfrm>
          <a:off x="72000" y="462"/>
          <a:ext cx="8208926" cy="1527019"/>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ru-RU" sz="1900" kern="1200" dirty="0" smtClean="0"/>
            <a:t>За неисполнение или нарушение устава, правил внутреннего распорядка и иных локальных нормативных актов по вопросам организации и осуществления образовательной деятельности к обучающимся могут быть применены </a:t>
          </a:r>
          <a:r>
            <a:rPr lang="ru-RU" sz="1900" b="0" kern="1200" dirty="0" smtClean="0"/>
            <a:t>меры дисциплинарного взыскания  (закрытый перечень):</a:t>
          </a:r>
          <a:endParaRPr lang="ru-RU" sz="1900" b="0" kern="1200" dirty="0"/>
        </a:p>
      </dsp:txBody>
      <dsp:txXfrm>
        <a:off x="72000" y="462"/>
        <a:ext cx="8208926" cy="15270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7D17E0B-D576-4FF5-AAA9-6B71F28AB694}" type="datetimeFigureOut">
              <a:rPr lang="ru-RU" smtClean="0"/>
              <a:pPr/>
              <a:t>20.09.2019</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AEF7239-9281-42AA-8E80-2C4B9467AC24}" type="slidenum">
              <a:rPr lang="ru-RU" smtClean="0"/>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D17E0B-D576-4FF5-AAA9-6B71F28AB694}" type="datetimeFigureOut">
              <a:rPr lang="ru-RU" smtClean="0"/>
              <a:pPr/>
              <a:t>20.09.2019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EF7239-9281-42AA-8E80-2C4B9467AC2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7D17E0B-D576-4FF5-AAA9-6B71F28AB694}" type="datetimeFigureOut">
              <a:rPr lang="ru-RU" smtClean="0"/>
              <a:pPr/>
              <a:t>20.09.2019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EF7239-9281-42AA-8E80-2C4B9467AC2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D9668B-F44B-459A-87D9-C1E6535C922D}" type="datetime1">
              <a:rPr lang="en-US"/>
              <a:pPr>
                <a:defRPr/>
              </a:pPr>
              <a:t>9/20/2019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58FB3FB-7CA2-45D0-B9A6-B7378DE91720}" type="slidenum">
              <a:rPr lang="en-US" altLang="ru-RU"/>
              <a:pPr>
                <a:defRPr/>
              </a:pPr>
              <a:t>‹#›</a:t>
            </a:fld>
            <a:endParaRPr lang="en-US" altLang="ru-RU"/>
          </a:p>
        </p:txBody>
      </p:sp>
    </p:spTree>
    <p:extLst>
      <p:ext uri="{BB962C8B-B14F-4D97-AF65-F5344CB8AC3E}">
        <p14:creationId xmlns:p14="http://schemas.microsoft.com/office/powerpoint/2010/main" val="1301897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5B8503-633D-4976-8ACE-FBDBDDAE64D3}" type="datetime1">
              <a:rPr lang="en-US"/>
              <a:pPr>
                <a:defRPr/>
              </a:pPr>
              <a:t>9/20/2019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1031BF-65B3-43D6-9377-62A92DEEF96B}" type="slidenum">
              <a:rPr lang="en-US" altLang="ru-RU"/>
              <a:pPr>
                <a:defRPr/>
              </a:pPr>
              <a:t>‹#›</a:t>
            </a:fld>
            <a:endParaRPr lang="en-US" altLang="ru-RU"/>
          </a:p>
        </p:txBody>
      </p:sp>
    </p:spTree>
    <p:extLst>
      <p:ext uri="{BB962C8B-B14F-4D97-AF65-F5344CB8AC3E}">
        <p14:creationId xmlns:p14="http://schemas.microsoft.com/office/powerpoint/2010/main" val="956449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44D4EA-4658-447D-92AA-F57D4CA1785C}" type="datetime1">
              <a:rPr lang="en-US"/>
              <a:pPr>
                <a:defRPr/>
              </a:pPr>
              <a:t>9/20/2019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020B64-8F08-417B-91AE-C1EA7AC4891D}" type="slidenum">
              <a:rPr lang="en-US" altLang="ru-RU"/>
              <a:pPr>
                <a:defRPr/>
              </a:pPr>
              <a:t>‹#›</a:t>
            </a:fld>
            <a:endParaRPr lang="en-US" altLang="ru-RU"/>
          </a:p>
        </p:txBody>
      </p:sp>
    </p:spTree>
    <p:extLst>
      <p:ext uri="{BB962C8B-B14F-4D97-AF65-F5344CB8AC3E}">
        <p14:creationId xmlns:p14="http://schemas.microsoft.com/office/powerpoint/2010/main" val="2372435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1B2F81-63A1-49CD-8441-673123B340EC}" type="datetime1">
              <a:rPr lang="en-US"/>
              <a:pPr>
                <a:defRPr/>
              </a:pPr>
              <a:t>9/20/2019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BE3F14E-2955-4672-B524-9C33CA227B70}" type="slidenum">
              <a:rPr lang="en-US" altLang="ru-RU"/>
              <a:pPr>
                <a:defRPr/>
              </a:pPr>
              <a:t>‹#›</a:t>
            </a:fld>
            <a:endParaRPr lang="en-US" altLang="ru-RU"/>
          </a:p>
        </p:txBody>
      </p:sp>
    </p:spTree>
    <p:extLst>
      <p:ext uri="{BB962C8B-B14F-4D97-AF65-F5344CB8AC3E}">
        <p14:creationId xmlns:p14="http://schemas.microsoft.com/office/powerpoint/2010/main" val="44687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2DFAEF-C520-4CD1-A6CB-21B1122D87A5}" type="datetime1">
              <a:rPr lang="en-US"/>
              <a:pPr>
                <a:defRPr/>
              </a:pPr>
              <a:t>9/20/2019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039CBEC-66C2-4A2F-89EC-2ADAF156DBD2}" type="slidenum">
              <a:rPr lang="en-US" altLang="ru-RU"/>
              <a:pPr>
                <a:defRPr/>
              </a:pPr>
              <a:t>‹#›</a:t>
            </a:fld>
            <a:endParaRPr lang="en-US" altLang="ru-RU"/>
          </a:p>
        </p:txBody>
      </p:sp>
    </p:spTree>
    <p:extLst>
      <p:ext uri="{BB962C8B-B14F-4D97-AF65-F5344CB8AC3E}">
        <p14:creationId xmlns:p14="http://schemas.microsoft.com/office/powerpoint/2010/main" val="3705700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412EEE-2149-47DD-B5F2-E93A50E36766}" type="datetime1">
              <a:rPr lang="en-US"/>
              <a:pPr>
                <a:defRPr/>
              </a:pPr>
              <a:t>9/20/2019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4437739-AE5B-496E-AEA9-3379A68152F8}" type="slidenum">
              <a:rPr lang="en-US" altLang="ru-RU"/>
              <a:pPr>
                <a:defRPr/>
              </a:pPr>
              <a:t>‹#›</a:t>
            </a:fld>
            <a:endParaRPr lang="en-US" altLang="ru-RU"/>
          </a:p>
        </p:txBody>
      </p:sp>
    </p:spTree>
    <p:extLst>
      <p:ext uri="{BB962C8B-B14F-4D97-AF65-F5344CB8AC3E}">
        <p14:creationId xmlns:p14="http://schemas.microsoft.com/office/powerpoint/2010/main" val="1540909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4C3C85-2253-414F-8786-2E38849942F8}" type="datetime1">
              <a:rPr lang="en-US"/>
              <a:pPr>
                <a:defRPr/>
              </a:pPr>
              <a:t>9/20/2019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3CE55D-E777-4637-8FA4-61004FB5AF59}" type="slidenum">
              <a:rPr lang="en-US" altLang="ru-RU"/>
              <a:pPr>
                <a:defRPr/>
              </a:pPr>
              <a:t>‹#›</a:t>
            </a:fld>
            <a:endParaRPr lang="en-US" altLang="ru-RU"/>
          </a:p>
        </p:txBody>
      </p:sp>
    </p:spTree>
    <p:extLst>
      <p:ext uri="{BB962C8B-B14F-4D97-AF65-F5344CB8AC3E}">
        <p14:creationId xmlns:p14="http://schemas.microsoft.com/office/powerpoint/2010/main" val="320193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602E74-2989-43D2-B072-B8367D9081CB}" type="datetime1">
              <a:rPr lang="en-US"/>
              <a:pPr>
                <a:defRPr/>
              </a:pPr>
              <a:t>9/20/2019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18C65D-436B-4240-9CDB-EC9B99CCBAE2}" type="slidenum">
              <a:rPr lang="en-US" altLang="ru-RU"/>
              <a:pPr>
                <a:defRPr/>
              </a:pPr>
              <a:t>‹#›</a:t>
            </a:fld>
            <a:endParaRPr lang="en-US" altLang="ru-RU"/>
          </a:p>
        </p:txBody>
      </p:sp>
    </p:spTree>
    <p:extLst>
      <p:ext uri="{BB962C8B-B14F-4D97-AF65-F5344CB8AC3E}">
        <p14:creationId xmlns:p14="http://schemas.microsoft.com/office/powerpoint/2010/main" val="356745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7D17E0B-D576-4FF5-AAA9-6B71F28AB694}" type="datetimeFigureOut">
              <a:rPr lang="ru-RU" smtClean="0"/>
              <a:pPr/>
              <a:t>20.09.2019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EF7239-9281-42AA-8E80-2C4B9467AC24}"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0AFDA6-65A3-4B7B-9B9D-4DC7D076A49F}" type="datetime1">
              <a:rPr lang="en-US"/>
              <a:pPr>
                <a:defRPr/>
              </a:pPr>
              <a:t>9/20/2019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0ABBBB-3555-45F3-B31A-D12107F2E93D}" type="slidenum">
              <a:rPr lang="en-US" altLang="ru-RU"/>
              <a:pPr>
                <a:defRPr/>
              </a:pPr>
              <a:t>‹#›</a:t>
            </a:fld>
            <a:endParaRPr lang="en-US" altLang="ru-RU"/>
          </a:p>
        </p:txBody>
      </p:sp>
    </p:spTree>
    <p:extLst>
      <p:ext uri="{BB962C8B-B14F-4D97-AF65-F5344CB8AC3E}">
        <p14:creationId xmlns:p14="http://schemas.microsoft.com/office/powerpoint/2010/main" val="1057499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FADC55-1B9D-4B58-85B7-0AEB7B431BAD}" type="datetime1">
              <a:rPr lang="en-US"/>
              <a:pPr>
                <a:defRPr/>
              </a:pPr>
              <a:t>9/20/2019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2823AF1-3C48-4FFE-B19A-7435F4ED5028}" type="slidenum">
              <a:rPr lang="en-US" altLang="ru-RU"/>
              <a:pPr>
                <a:defRPr/>
              </a:pPr>
              <a:t>‹#›</a:t>
            </a:fld>
            <a:endParaRPr lang="en-US" altLang="ru-RU"/>
          </a:p>
        </p:txBody>
      </p:sp>
    </p:spTree>
    <p:extLst>
      <p:ext uri="{BB962C8B-B14F-4D97-AF65-F5344CB8AC3E}">
        <p14:creationId xmlns:p14="http://schemas.microsoft.com/office/powerpoint/2010/main" val="822388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10FD9C-56C9-46BF-B84D-FF34E500C0BA}" type="datetime1">
              <a:rPr lang="en-US"/>
              <a:pPr>
                <a:defRPr/>
              </a:pPr>
              <a:t>9/20/2019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D90DE5-1C9A-43A7-9461-0B1AFF1758B7}" type="slidenum">
              <a:rPr lang="en-US" altLang="ru-RU"/>
              <a:pPr>
                <a:defRPr/>
              </a:pPr>
              <a:t>‹#›</a:t>
            </a:fld>
            <a:endParaRPr lang="en-US" altLang="ru-RU"/>
          </a:p>
        </p:txBody>
      </p:sp>
    </p:spTree>
    <p:extLst>
      <p:ext uri="{BB962C8B-B14F-4D97-AF65-F5344CB8AC3E}">
        <p14:creationId xmlns:p14="http://schemas.microsoft.com/office/powerpoint/2010/main" val="286034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7D17E0B-D576-4FF5-AAA9-6B71F28AB694}" type="datetimeFigureOut">
              <a:rPr lang="ru-RU" smtClean="0"/>
              <a:pPr/>
              <a:t>20.09.2019</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EF7239-9281-42AA-8E80-2C4B9467AC24}" type="slidenum">
              <a:rPr lang="ru-RU" smtClean="0"/>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7D17E0B-D576-4FF5-AAA9-6B71F28AB694}" type="datetimeFigureOut">
              <a:rPr lang="ru-RU" smtClean="0"/>
              <a:pPr/>
              <a:t>20.09.2019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EF7239-9281-42AA-8E80-2C4B9467AC2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7D17E0B-D576-4FF5-AAA9-6B71F28AB694}" type="datetimeFigureOut">
              <a:rPr lang="ru-RU" smtClean="0"/>
              <a:pPr/>
              <a:t>20.09.2019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EF7239-9281-42AA-8E80-2C4B9467AC2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7D17E0B-D576-4FF5-AAA9-6B71F28AB694}" type="datetimeFigureOut">
              <a:rPr lang="ru-RU" smtClean="0"/>
              <a:pPr/>
              <a:t>20.09.2019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EF7239-9281-42AA-8E80-2C4B9467AC2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7D17E0B-D576-4FF5-AAA9-6B71F28AB694}" type="datetimeFigureOut">
              <a:rPr lang="ru-RU" smtClean="0"/>
              <a:pPr/>
              <a:t>20.09.2019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EF7239-9281-42AA-8E80-2C4B9467AC2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7D17E0B-D576-4FF5-AAA9-6B71F28AB694}" type="datetimeFigureOut">
              <a:rPr lang="ru-RU" smtClean="0"/>
              <a:pPr/>
              <a:t>20.09.2019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EF7239-9281-42AA-8E80-2C4B9467AC24}" type="slidenum">
              <a:rPr lang="ru-RU" smtClean="0"/>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17D17E0B-D576-4FF5-AAA9-6B71F28AB694}" type="datetimeFigureOut">
              <a:rPr lang="ru-RU" smtClean="0"/>
              <a:pPr/>
              <a:t>20.09.2019</a:t>
            </a:fld>
            <a:endParaRPr lang="ru-RU"/>
          </a:p>
        </p:txBody>
      </p:sp>
      <p:sp>
        <p:nvSpPr>
          <p:cNvPr id="7" name="Slide Number Placeholder 6"/>
          <p:cNvSpPr>
            <a:spLocks noGrp="1"/>
          </p:cNvSpPr>
          <p:nvPr>
            <p:ph type="sldNum" sz="quarter" idx="12"/>
          </p:nvPr>
        </p:nvSpPr>
        <p:spPr/>
        <p:txBody>
          <a:bodyPr/>
          <a:lstStyle/>
          <a:p>
            <a:fld id="{4AEF7239-9281-42AA-8E80-2C4B9467AC24}" type="slidenum">
              <a:rPr lang="ru-RU" smtClean="0"/>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7D17E0B-D576-4FF5-AAA9-6B71F28AB694}" type="datetimeFigureOut">
              <a:rPr lang="ru-RU" smtClean="0"/>
              <a:pPr/>
              <a:t>20.09.2019</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AEF7239-9281-42AA-8E80-2C4B9467AC24}" type="slidenum">
              <a:rPr lang="ru-RU" smtClean="0"/>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defTabSz="457200" fontAlgn="base">
              <a:spcBef>
                <a:spcPct val="0"/>
              </a:spcBef>
              <a:spcAft>
                <a:spcPct val="0"/>
              </a:spcAft>
              <a:defRPr/>
            </a:pPr>
            <a:fld id="{443769AD-D07E-4A13-B365-D575580B6041}" type="datetime1">
              <a:rPr lang="en-US"/>
              <a:pPr defTabSz="457200" fontAlgn="base">
                <a:spcBef>
                  <a:spcPct val="0"/>
                </a:spcBef>
                <a:spcAft>
                  <a:spcPct val="0"/>
                </a:spcAft>
                <a:defRPr/>
              </a:pPr>
              <a:t>9/20/2019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defTabSz="457200" fontAlgn="base">
              <a:spcBef>
                <a:spcPct val="0"/>
              </a:spcBef>
              <a:spcAft>
                <a:spcPct val="0"/>
              </a:spcAft>
              <a:defRPr/>
            </a:pPr>
            <a:fld id="{EAC05836-BAE4-42C1-B6B7-D5DA1038CA74}" type="slidenum">
              <a:rPr lang="en-US" altLang="ru-RU"/>
              <a:pPr defTabSz="457200" fontAlgn="base">
                <a:spcBef>
                  <a:spcPct val="0"/>
                </a:spcBef>
                <a:spcAft>
                  <a:spcPct val="0"/>
                </a:spcAft>
                <a:defRPr/>
              </a:pPr>
              <a:t>‹#›</a:t>
            </a:fld>
            <a:endParaRPr lang="en-US" altLang="ru-RU"/>
          </a:p>
        </p:txBody>
      </p:sp>
    </p:spTree>
    <p:extLst>
      <p:ext uri="{BB962C8B-B14F-4D97-AF65-F5344CB8AC3E}">
        <p14:creationId xmlns:p14="http://schemas.microsoft.com/office/powerpoint/2010/main" val="332341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a:p>
        </p:txBody>
      </p:sp>
      <p:pic>
        <p:nvPicPr>
          <p:cNvPr id="1026" name="Picture 2" descr="D:\НОВАЯ\ФОТОГРАФИИ\ФОТО ТЕХНИКУМ\IMG_399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0"/>
            <a:ext cx="10287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60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3. Виды аттестации</a:t>
            </a:r>
            <a:endParaRPr lang="ru-RU" b="1" dirty="0">
              <a:solidFill>
                <a:srgbClr val="C00000"/>
              </a:solidFill>
            </a:endParaRPr>
          </a:p>
        </p:txBody>
      </p:sp>
      <p:sp>
        <p:nvSpPr>
          <p:cNvPr id="3" name="Объект 2"/>
          <p:cNvSpPr>
            <a:spLocks noGrp="1"/>
          </p:cNvSpPr>
          <p:nvPr>
            <p:ph idx="1"/>
          </p:nvPr>
        </p:nvSpPr>
        <p:spPr>
          <a:xfrm>
            <a:off x="109728" y="1694688"/>
            <a:ext cx="8887968" cy="4974336"/>
          </a:xfrm>
        </p:spPr>
        <p:txBody>
          <a:bodyPr>
            <a:normAutofit fontScale="70000" lnSpcReduction="20000"/>
          </a:bodyPr>
          <a:lstStyle/>
          <a:p>
            <a:pPr marL="114300" indent="0">
              <a:buNone/>
            </a:pPr>
            <a:endParaRPr lang="ru-RU" b="1" dirty="0" smtClean="0">
              <a:solidFill>
                <a:schemeClr val="tx1"/>
              </a:solidFill>
            </a:endParaRPr>
          </a:p>
          <a:p>
            <a:pPr marL="114300" indent="0">
              <a:buNone/>
            </a:pPr>
            <a:r>
              <a:rPr lang="ru-RU" b="1" dirty="0" smtClean="0">
                <a:solidFill>
                  <a:schemeClr val="tx1"/>
                </a:solidFill>
              </a:rPr>
              <a:t>Входной контроль. </a:t>
            </a:r>
            <a:r>
              <a:rPr lang="ru-RU" dirty="0" smtClean="0">
                <a:solidFill>
                  <a:schemeClr val="tx1"/>
                </a:solidFill>
              </a:rPr>
              <a:t>Цель  - определение </a:t>
            </a:r>
            <a:r>
              <a:rPr lang="ru-RU" dirty="0">
                <a:solidFill>
                  <a:schemeClr val="tx1"/>
                </a:solidFill>
              </a:rPr>
              <a:t>уровня общеобразовательной подготовки обучающихся  первого </a:t>
            </a:r>
            <a:r>
              <a:rPr lang="ru-RU" dirty="0" smtClean="0">
                <a:solidFill>
                  <a:schemeClr val="tx1"/>
                </a:solidFill>
              </a:rPr>
              <a:t>курса и степени </a:t>
            </a:r>
            <a:r>
              <a:rPr lang="ru-RU" dirty="0">
                <a:solidFill>
                  <a:schemeClr val="tx1"/>
                </a:solidFill>
              </a:rPr>
              <a:t>готовности обучающихся к освоению содержания ФГОС, выполнения требований ФГОС по программам </a:t>
            </a:r>
            <a:r>
              <a:rPr lang="ru-RU" dirty="0" smtClean="0">
                <a:solidFill>
                  <a:schemeClr val="tx1"/>
                </a:solidFill>
              </a:rPr>
              <a:t>СПО.</a:t>
            </a:r>
          </a:p>
          <a:p>
            <a:pPr marL="114300" indent="0">
              <a:buNone/>
            </a:pPr>
            <a:r>
              <a:rPr lang="ru-RU" b="1" dirty="0" smtClean="0">
                <a:solidFill>
                  <a:schemeClr val="tx1"/>
                </a:solidFill>
              </a:rPr>
              <a:t>Текущий контроль.</a:t>
            </a:r>
            <a:r>
              <a:rPr lang="ru-RU" dirty="0">
                <a:latin typeface="Times New Roman"/>
                <a:ea typeface="Times New Roman"/>
              </a:rPr>
              <a:t> </a:t>
            </a:r>
            <a:r>
              <a:rPr lang="ru-RU" dirty="0" smtClean="0">
                <a:solidFill>
                  <a:schemeClr val="tx1"/>
                </a:solidFill>
                <a:ea typeface="Times New Roman"/>
              </a:rPr>
              <a:t>Проводится </a:t>
            </a:r>
            <a:r>
              <a:rPr lang="ru-RU" dirty="0">
                <a:solidFill>
                  <a:schemeClr val="tx1"/>
                </a:solidFill>
                <a:ea typeface="Times New Roman"/>
              </a:rPr>
              <a:t>с целью определения степени  усвоения обучающимися изучаемого материала, своевременного  вскрытия недостатков в их подготовке и принятия необходимых  мер по совершенствованию методики преподавания дисциплины, организации работы обучающихся и оказанию им помощи, в </a:t>
            </a:r>
            <a:r>
              <a:rPr lang="ru-RU" dirty="0" err="1">
                <a:solidFill>
                  <a:schemeClr val="tx1"/>
                </a:solidFill>
                <a:ea typeface="Times New Roman"/>
              </a:rPr>
              <a:t>т.ч</a:t>
            </a:r>
            <a:r>
              <a:rPr lang="ru-RU" dirty="0">
                <a:solidFill>
                  <a:schemeClr val="tx1"/>
                </a:solidFill>
                <a:ea typeface="Times New Roman"/>
              </a:rPr>
              <a:t>. индивидуальной. </a:t>
            </a:r>
            <a:r>
              <a:rPr lang="ru-RU" dirty="0" smtClean="0">
                <a:solidFill>
                  <a:schemeClr val="tx1"/>
                </a:solidFill>
                <a:ea typeface="Times New Roman"/>
              </a:rPr>
              <a:t>К </a:t>
            </a:r>
            <a:r>
              <a:rPr lang="ru-RU" dirty="0">
                <a:solidFill>
                  <a:schemeClr val="tx1"/>
                </a:solidFill>
                <a:ea typeface="Times New Roman"/>
              </a:rPr>
              <a:t>текущему контролю относятся: проверка знаний, умений и  навыков обучающихся на занятиях, проверка конспектов лекций, </a:t>
            </a:r>
            <a:r>
              <a:rPr lang="ru-RU" dirty="0" smtClean="0">
                <a:solidFill>
                  <a:schemeClr val="tx1"/>
                </a:solidFill>
                <a:ea typeface="Times New Roman"/>
              </a:rPr>
              <a:t>проверка  </a:t>
            </a:r>
            <a:r>
              <a:rPr lang="ru-RU" dirty="0">
                <a:solidFill>
                  <a:schemeClr val="tx1"/>
                </a:solidFill>
                <a:ea typeface="Times New Roman"/>
              </a:rPr>
              <a:t>выполнения групповых упражнений, </a:t>
            </a:r>
            <a:r>
              <a:rPr lang="ru-RU" dirty="0" smtClean="0">
                <a:solidFill>
                  <a:schemeClr val="tx1"/>
                </a:solidFill>
                <a:ea typeface="Times New Roman"/>
              </a:rPr>
              <a:t>контрольных. </a:t>
            </a:r>
          </a:p>
          <a:p>
            <a:pPr marL="114300" indent="0">
              <a:buNone/>
            </a:pPr>
            <a:r>
              <a:rPr lang="ru-RU" b="1" dirty="0" smtClean="0">
                <a:solidFill>
                  <a:schemeClr val="tx1"/>
                </a:solidFill>
              </a:rPr>
              <a:t>Промежуточный (рубежный) контроль. </a:t>
            </a:r>
            <a:r>
              <a:rPr lang="ru-RU" dirty="0" smtClean="0">
                <a:solidFill>
                  <a:schemeClr val="tx1"/>
                </a:solidFill>
              </a:rPr>
              <a:t>Цель - определения </a:t>
            </a:r>
            <a:r>
              <a:rPr lang="ru-RU" dirty="0">
                <a:solidFill>
                  <a:schemeClr val="tx1"/>
                </a:solidFill>
              </a:rPr>
              <a:t>качества знаний и уровня успеваемости студентов в </a:t>
            </a:r>
            <a:r>
              <a:rPr lang="ru-RU" dirty="0" err="1">
                <a:solidFill>
                  <a:schemeClr val="tx1"/>
                </a:solidFill>
              </a:rPr>
              <a:t>межаттестационный</a:t>
            </a:r>
            <a:r>
              <a:rPr lang="ru-RU" dirty="0">
                <a:solidFill>
                  <a:schemeClr val="tx1"/>
                </a:solidFill>
              </a:rPr>
              <a:t> </a:t>
            </a:r>
            <a:r>
              <a:rPr lang="ru-RU" dirty="0" smtClean="0">
                <a:solidFill>
                  <a:schemeClr val="tx1"/>
                </a:solidFill>
              </a:rPr>
              <a:t>период. Является </a:t>
            </a:r>
            <a:r>
              <a:rPr lang="ru-RU" dirty="0">
                <a:solidFill>
                  <a:schemeClr val="tx1"/>
                </a:solidFill>
              </a:rPr>
              <a:t>одной из форм текущего </a:t>
            </a:r>
            <a:r>
              <a:rPr lang="ru-RU" dirty="0" smtClean="0">
                <a:solidFill>
                  <a:schemeClr val="tx1"/>
                </a:solidFill>
              </a:rPr>
              <a:t>контроля. Проводится </a:t>
            </a:r>
            <a:r>
              <a:rPr lang="ru-RU" dirty="0">
                <a:solidFill>
                  <a:schemeClr val="tx1"/>
                </a:solidFill>
              </a:rPr>
              <a:t>путем выведения преподавателями итоговых контрольных оценок по всем изучаемым дисциплинам на основании текущей успеваемости студентов</a:t>
            </a:r>
            <a:r>
              <a:rPr lang="ru-RU" dirty="0" smtClean="0">
                <a:solidFill>
                  <a:schemeClr val="tx1"/>
                </a:solidFill>
              </a:rPr>
              <a:t>. </a:t>
            </a:r>
          </a:p>
          <a:p>
            <a:pPr marL="114300" indent="0">
              <a:buNone/>
            </a:pPr>
            <a:r>
              <a:rPr lang="ru-RU" b="1" dirty="0" smtClean="0">
                <a:solidFill>
                  <a:schemeClr val="tx1"/>
                </a:solidFill>
              </a:rPr>
              <a:t>Промежуточная </a:t>
            </a:r>
            <a:r>
              <a:rPr lang="ru-RU" b="1" dirty="0">
                <a:solidFill>
                  <a:schemeClr val="tx1"/>
                </a:solidFill>
              </a:rPr>
              <a:t>аттестация. </a:t>
            </a:r>
            <a:r>
              <a:rPr lang="ru-RU" dirty="0" smtClean="0">
                <a:solidFill>
                  <a:schemeClr val="tx1"/>
                </a:solidFill>
              </a:rPr>
              <a:t>Является </a:t>
            </a:r>
            <a:r>
              <a:rPr lang="ru-RU" dirty="0">
                <a:solidFill>
                  <a:schemeClr val="tx1"/>
                </a:solidFill>
              </a:rPr>
              <a:t>заключительным этапом контроля результатов   деятельности обучающихся  при изучения  учебной дисциплины </a:t>
            </a:r>
            <a:r>
              <a:rPr lang="ru-RU" dirty="0" smtClean="0">
                <a:solidFill>
                  <a:schemeClr val="tx1"/>
                </a:solidFill>
              </a:rPr>
              <a:t>.</a:t>
            </a:r>
            <a:endParaRPr lang="ru-RU" dirty="0">
              <a:solidFill>
                <a:schemeClr val="tx1"/>
              </a:solidFill>
            </a:endParaRPr>
          </a:p>
        </p:txBody>
      </p:sp>
    </p:spTree>
    <p:extLst>
      <p:ext uri="{BB962C8B-B14F-4D97-AF65-F5344CB8AC3E}">
        <p14:creationId xmlns:p14="http://schemas.microsoft.com/office/powerpoint/2010/main" val="126997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 y="408373"/>
            <a:ext cx="8522208" cy="579179"/>
          </a:xfrm>
        </p:spPr>
        <p:txBody>
          <a:bodyPr>
            <a:normAutofit fontScale="90000"/>
          </a:bodyPr>
          <a:lstStyle/>
          <a:p>
            <a:r>
              <a:rPr lang="ru-RU" b="1" dirty="0" err="1" smtClean="0">
                <a:solidFill>
                  <a:srgbClr val="C00000"/>
                </a:solidFill>
              </a:rPr>
              <a:t>ПРОмежуточная</a:t>
            </a:r>
            <a:r>
              <a:rPr lang="ru-RU" b="1" dirty="0" smtClean="0">
                <a:solidFill>
                  <a:srgbClr val="C00000"/>
                </a:solidFill>
              </a:rPr>
              <a:t> аттестация</a:t>
            </a:r>
            <a:endParaRPr lang="ru-RU" b="1" dirty="0">
              <a:solidFill>
                <a:srgbClr val="C00000"/>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736637153"/>
              </p:ext>
            </p:extLst>
          </p:nvPr>
        </p:nvGraphicFramePr>
        <p:xfrm>
          <a:off x="182880" y="979365"/>
          <a:ext cx="8875776" cy="5750619"/>
        </p:xfrm>
        <a:graphic>
          <a:graphicData uri="http://schemas.openxmlformats.org/drawingml/2006/table">
            <a:tbl>
              <a:tblPr firstRow="1" bandRow="1">
                <a:tableStyleId>{5C22544A-7EE6-4342-B048-85BDC9FD1C3A}</a:tableStyleId>
              </a:tblPr>
              <a:tblGrid>
                <a:gridCol w="660601"/>
                <a:gridCol w="3132971"/>
                <a:gridCol w="2603561"/>
                <a:gridCol w="2478643"/>
              </a:tblGrid>
              <a:tr h="432816">
                <a:tc>
                  <a:txBody>
                    <a:bodyPr/>
                    <a:lstStyle/>
                    <a:p>
                      <a:r>
                        <a:rPr lang="ru-RU" sz="1200" b="1" dirty="0" smtClean="0"/>
                        <a:t>№</a:t>
                      </a:r>
                      <a:endParaRPr lang="ru-RU" sz="1200" b="1" dirty="0"/>
                    </a:p>
                  </a:txBody>
                  <a:tcPr/>
                </a:tc>
                <a:tc>
                  <a:txBody>
                    <a:bodyPr/>
                    <a:lstStyle/>
                    <a:p>
                      <a:r>
                        <a:rPr lang="ru-RU" sz="1200" b="1" dirty="0" smtClean="0"/>
                        <a:t>Дисциплина</a:t>
                      </a:r>
                      <a:endParaRPr lang="ru-RU" sz="1200" b="1" dirty="0"/>
                    </a:p>
                  </a:txBody>
                  <a:tcPr/>
                </a:tc>
                <a:tc>
                  <a:txBody>
                    <a:bodyPr/>
                    <a:lstStyle/>
                    <a:p>
                      <a:r>
                        <a:rPr lang="ru-RU" sz="1200" b="1" dirty="0" smtClean="0"/>
                        <a:t>Зимняя сессия</a:t>
                      </a:r>
                      <a:endParaRPr lang="ru-RU" sz="1200" b="1" dirty="0"/>
                    </a:p>
                  </a:txBody>
                  <a:tcPr/>
                </a:tc>
                <a:tc>
                  <a:txBody>
                    <a:bodyPr/>
                    <a:lstStyle/>
                    <a:p>
                      <a:r>
                        <a:rPr lang="ru-RU" sz="1200" b="1" dirty="0" smtClean="0"/>
                        <a:t>Летняя сессия</a:t>
                      </a:r>
                      <a:endParaRPr lang="ru-RU" sz="1200" b="1" dirty="0"/>
                    </a:p>
                  </a:txBody>
                  <a:tcPr/>
                </a:tc>
              </a:tr>
              <a:tr h="288603">
                <a:tc>
                  <a:txBody>
                    <a:bodyPr/>
                    <a:lstStyle/>
                    <a:p>
                      <a:r>
                        <a:rPr lang="ru-RU" sz="1200" b="1" dirty="0" smtClean="0">
                          <a:solidFill>
                            <a:schemeClr val="tx1"/>
                          </a:solidFill>
                        </a:rPr>
                        <a:t>1</a:t>
                      </a:r>
                      <a:endParaRPr lang="ru-RU" sz="1200" b="1" dirty="0">
                        <a:solidFill>
                          <a:schemeClr val="tx1"/>
                        </a:solidFill>
                      </a:endParaRPr>
                    </a:p>
                  </a:txBody>
                  <a:tcPr/>
                </a:tc>
                <a:tc>
                  <a:txBody>
                    <a:bodyPr/>
                    <a:lstStyle/>
                    <a:p>
                      <a:r>
                        <a:rPr lang="ru-RU" sz="1200" b="1" dirty="0" smtClean="0">
                          <a:solidFill>
                            <a:schemeClr val="tx1"/>
                          </a:solidFill>
                        </a:rPr>
                        <a:t>Русский язык </a:t>
                      </a:r>
                      <a:endParaRPr lang="ru-RU" sz="1200" b="1" dirty="0">
                        <a:solidFill>
                          <a:schemeClr val="tx1"/>
                        </a:solidFill>
                      </a:endParaRPr>
                    </a:p>
                  </a:txBody>
                  <a:tcPr/>
                </a:tc>
                <a:tc>
                  <a:txBody>
                    <a:bodyPr/>
                    <a:lstStyle/>
                    <a:p>
                      <a:r>
                        <a:rPr lang="ru-RU" sz="1200" b="1" dirty="0" err="1" smtClean="0">
                          <a:solidFill>
                            <a:schemeClr val="tx1"/>
                          </a:solidFill>
                        </a:rPr>
                        <a:t>Диф.зачёт</a:t>
                      </a:r>
                      <a:endParaRPr lang="ru-RU" sz="1200" b="1" dirty="0">
                        <a:solidFill>
                          <a:schemeClr val="tx1"/>
                        </a:solidFill>
                      </a:endParaRPr>
                    </a:p>
                  </a:txBody>
                  <a:tcPr/>
                </a:tc>
                <a:tc>
                  <a:txBody>
                    <a:bodyPr/>
                    <a:lstStyle/>
                    <a:p>
                      <a:r>
                        <a:rPr lang="ru-RU" sz="1200" b="1" dirty="0" smtClean="0">
                          <a:solidFill>
                            <a:schemeClr val="tx1"/>
                          </a:solidFill>
                        </a:rPr>
                        <a:t>Экзамен</a:t>
                      </a:r>
                      <a:endParaRPr lang="ru-RU" sz="1200" b="1" dirty="0">
                        <a:solidFill>
                          <a:schemeClr val="tx1"/>
                        </a:solidFill>
                      </a:endParaRPr>
                    </a:p>
                  </a:txBody>
                  <a:tcPr/>
                </a:tc>
              </a:tr>
              <a:tr h="333189">
                <a:tc>
                  <a:txBody>
                    <a:bodyPr/>
                    <a:lstStyle/>
                    <a:p>
                      <a:r>
                        <a:rPr lang="ru-RU" sz="1200" b="1" dirty="0" smtClean="0">
                          <a:solidFill>
                            <a:schemeClr val="tx1"/>
                          </a:solidFill>
                        </a:rPr>
                        <a:t>2</a:t>
                      </a:r>
                      <a:endParaRPr lang="ru-RU" sz="1200" b="1" dirty="0">
                        <a:solidFill>
                          <a:schemeClr val="tx1"/>
                        </a:solidFill>
                      </a:endParaRPr>
                    </a:p>
                  </a:txBody>
                  <a:tcPr/>
                </a:tc>
                <a:tc>
                  <a:txBody>
                    <a:bodyPr/>
                    <a:lstStyle/>
                    <a:p>
                      <a:pPr>
                        <a:lnSpc>
                          <a:spcPts val="1680"/>
                        </a:lnSpc>
                      </a:pPr>
                      <a:r>
                        <a:rPr lang="ru-RU" sz="1200" b="1" dirty="0" smtClean="0">
                          <a:solidFill>
                            <a:schemeClr val="tx1"/>
                          </a:solidFill>
                        </a:rPr>
                        <a:t>Математика</a:t>
                      </a:r>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tx1"/>
                          </a:solidFill>
                          <a:effectLst/>
                          <a:uLnTx/>
                          <a:uFillTx/>
                          <a:latin typeface="+mn-lt"/>
                          <a:ea typeface="+mn-ea"/>
                          <a:cs typeface="+mn-cs"/>
                        </a:rPr>
                        <a:t>Экзамен</a:t>
                      </a:r>
                    </a:p>
                    <a:p>
                      <a:endParaRPr lang="ru-RU" sz="1200" b="1" dirty="0">
                        <a:solidFill>
                          <a:schemeClr val="tx1"/>
                        </a:solidFill>
                      </a:endParaRPr>
                    </a:p>
                  </a:txBody>
                  <a:tcPr/>
                </a:tc>
              </a:tr>
              <a:tr h="327093">
                <a:tc>
                  <a:txBody>
                    <a:bodyPr/>
                    <a:lstStyle/>
                    <a:p>
                      <a:r>
                        <a:rPr lang="ru-RU" sz="1200" b="1" dirty="0" smtClean="0">
                          <a:solidFill>
                            <a:schemeClr val="tx1"/>
                          </a:solidFill>
                        </a:rPr>
                        <a:t>3</a:t>
                      </a:r>
                      <a:endParaRPr lang="ru-RU" sz="1200" b="1" dirty="0">
                        <a:solidFill>
                          <a:schemeClr val="tx1"/>
                        </a:solidFill>
                      </a:endParaRPr>
                    </a:p>
                  </a:txBody>
                  <a:tcPr/>
                </a:tc>
                <a:tc>
                  <a:txBody>
                    <a:bodyPr/>
                    <a:lstStyle/>
                    <a:p>
                      <a:r>
                        <a:rPr lang="ru-RU" sz="1200" b="1" dirty="0" smtClean="0">
                          <a:solidFill>
                            <a:schemeClr val="tx1"/>
                          </a:solidFill>
                        </a:rPr>
                        <a:t>Физика</a:t>
                      </a:r>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tx1"/>
                          </a:solidFill>
                          <a:effectLst/>
                          <a:uLnTx/>
                          <a:uFillTx/>
                          <a:latin typeface="+mn-lt"/>
                          <a:ea typeface="+mn-ea"/>
                          <a:cs typeface="+mn-cs"/>
                        </a:rPr>
                        <a:t>Экзамен</a:t>
                      </a:r>
                    </a:p>
                    <a:p>
                      <a:endParaRPr lang="ru-RU" sz="1200" b="1" dirty="0">
                        <a:solidFill>
                          <a:schemeClr val="tx1"/>
                        </a:solidFill>
                      </a:endParaRPr>
                    </a:p>
                  </a:txBody>
                  <a:tcPr/>
                </a:tc>
              </a:tr>
              <a:tr h="308805">
                <a:tc>
                  <a:txBody>
                    <a:bodyPr/>
                    <a:lstStyle/>
                    <a:p>
                      <a:r>
                        <a:rPr lang="ru-RU" sz="1200" b="1" dirty="0" smtClean="0">
                          <a:solidFill>
                            <a:schemeClr val="tx1"/>
                          </a:solidFill>
                        </a:rPr>
                        <a:t>4</a:t>
                      </a:r>
                      <a:endParaRPr lang="ru-RU" sz="1200" b="1" dirty="0">
                        <a:solidFill>
                          <a:schemeClr val="tx1"/>
                        </a:solidFill>
                      </a:endParaRPr>
                    </a:p>
                  </a:txBody>
                  <a:tcPr/>
                </a:tc>
                <a:tc>
                  <a:txBody>
                    <a:bodyPr/>
                    <a:lstStyle/>
                    <a:p>
                      <a:r>
                        <a:rPr lang="ru-RU" sz="1200" b="1" dirty="0" smtClean="0">
                          <a:solidFill>
                            <a:schemeClr val="tx1"/>
                          </a:solidFill>
                        </a:rPr>
                        <a:t>Литература</a:t>
                      </a:r>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c>
                  <a:txBody>
                    <a:bodyPr/>
                    <a:lstStyle/>
                    <a:p>
                      <a:r>
                        <a:rPr lang="ru-RU" sz="1200" b="1" dirty="0" err="1" smtClean="0">
                          <a:solidFill>
                            <a:schemeClr val="tx1"/>
                          </a:solidFill>
                        </a:rPr>
                        <a:t>Диф.зачёт</a:t>
                      </a:r>
                      <a:endParaRPr lang="ru-RU" sz="1200" b="1" dirty="0">
                        <a:solidFill>
                          <a:schemeClr val="tx1"/>
                        </a:solidFill>
                      </a:endParaRPr>
                    </a:p>
                  </a:txBody>
                  <a:tcPr/>
                </a:tc>
              </a:tr>
              <a:tr h="339285">
                <a:tc>
                  <a:txBody>
                    <a:bodyPr/>
                    <a:lstStyle/>
                    <a:p>
                      <a:r>
                        <a:rPr lang="ru-RU" sz="1200" b="1" dirty="0" smtClean="0">
                          <a:solidFill>
                            <a:schemeClr val="tx1"/>
                          </a:solidFill>
                        </a:rPr>
                        <a:t>5</a:t>
                      </a:r>
                      <a:endParaRPr lang="ru-RU" sz="1200" b="1" dirty="0">
                        <a:solidFill>
                          <a:schemeClr val="tx1"/>
                        </a:solidFill>
                      </a:endParaRPr>
                    </a:p>
                  </a:txBody>
                  <a:tcPr/>
                </a:tc>
                <a:tc>
                  <a:txBody>
                    <a:bodyPr/>
                    <a:lstStyle/>
                    <a:p>
                      <a:r>
                        <a:rPr lang="ru-RU" sz="1200" b="1" dirty="0" smtClean="0">
                          <a:solidFill>
                            <a:schemeClr val="tx1"/>
                          </a:solidFill>
                        </a:rPr>
                        <a:t>Родной язык</a:t>
                      </a:r>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r>
              <a:tr h="320997">
                <a:tc>
                  <a:txBody>
                    <a:bodyPr/>
                    <a:lstStyle/>
                    <a:p>
                      <a:r>
                        <a:rPr lang="ru-RU" sz="1200" b="1" dirty="0" smtClean="0">
                          <a:solidFill>
                            <a:schemeClr val="tx1"/>
                          </a:solidFill>
                        </a:rPr>
                        <a:t>6</a:t>
                      </a:r>
                      <a:endParaRPr lang="ru-RU" sz="1200" b="1" dirty="0">
                        <a:solidFill>
                          <a:schemeClr val="tx1"/>
                        </a:solidFill>
                      </a:endParaRPr>
                    </a:p>
                  </a:txBody>
                  <a:tcPr/>
                </a:tc>
                <a:tc>
                  <a:txBody>
                    <a:bodyPr/>
                    <a:lstStyle/>
                    <a:p>
                      <a:r>
                        <a:rPr lang="ru-RU" sz="1200" b="1" dirty="0" smtClean="0">
                          <a:solidFill>
                            <a:schemeClr val="tx1"/>
                          </a:solidFill>
                        </a:rPr>
                        <a:t>Иностранный язык</a:t>
                      </a:r>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txBody>
                  <a:tcPr/>
                </a:tc>
              </a:tr>
              <a:tr h="363669">
                <a:tc>
                  <a:txBody>
                    <a:bodyPr/>
                    <a:lstStyle/>
                    <a:p>
                      <a:r>
                        <a:rPr lang="ru-RU" sz="1200" b="1" dirty="0" smtClean="0">
                          <a:solidFill>
                            <a:schemeClr val="tx1"/>
                          </a:solidFill>
                        </a:rPr>
                        <a:t>7</a:t>
                      </a:r>
                      <a:endParaRPr lang="ru-RU" sz="1200" b="1" dirty="0">
                        <a:solidFill>
                          <a:schemeClr val="tx1"/>
                        </a:solidFill>
                      </a:endParaRPr>
                    </a:p>
                  </a:txBody>
                  <a:tcPr/>
                </a:tc>
                <a:tc>
                  <a:txBody>
                    <a:bodyPr/>
                    <a:lstStyle/>
                    <a:p>
                      <a:r>
                        <a:rPr lang="ru-RU" sz="1200" b="1" dirty="0" smtClean="0">
                          <a:solidFill>
                            <a:schemeClr val="tx1"/>
                          </a:solidFill>
                        </a:rPr>
                        <a:t>Физическая культура</a:t>
                      </a:r>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r>
              <a:tr h="345381">
                <a:tc>
                  <a:txBody>
                    <a:bodyPr/>
                    <a:lstStyle/>
                    <a:p>
                      <a:r>
                        <a:rPr lang="ru-RU" sz="1200" b="1" dirty="0" smtClean="0">
                          <a:solidFill>
                            <a:schemeClr val="tx1"/>
                          </a:solidFill>
                        </a:rPr>
                        <a:t>8</a:t>
                      </a:r>
                      <a:endParaRPr lang="ru-RU" sz="1200" b="1" dirty="0">
                        <a:solidFill>
                          <a:schemeClr val="tx1"/>
                        </a:solidFill>
                      </a:endParaRPr>
                    </a:p>
                  </a:txBody>
                  <a:tcPr/>
                </a:tc>
                <a:tc>
                  <a:txBody>
                    <a:bodyPr/>
                    <a:lstStyle/>
                    <a:p>
                      <a:r>
                        <a:rPr lang="ru-RU" sz="1200" b="1" dirty="0" smtClean="0">
                          <a:solidFill>
                            <a:schemeClr val="tx1"/>
                          </a:solidFill>
                        </a:rPr>
                        <a:t>ОБЖ</a:t>
                      </a:r>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r>
              <a:tr h="363669">
                <a:tc>
                  <a:txBody>
                    <a:bodyPr/>
                    <a:lstStyle/>
                    <a:p>
                      <a:r>
                        <a:rPr lang="ru-RU" sz="1200" b="1" dirty="0" smtClean="0">
                          <a:solidFill>
                            <a:schemeClr val="tx1"/>
                          </a:solidFill>
                        </a:rPr>
                        <a:t>9</a:t>
                      </a:r>
                      <a:endParaRPr lang="ru-RU" sz="1200" b="1" dirty="0">
                        <a:solidFill>
                          <a:schemeClr val="tx1"/>
                        </a:solidFill>
                      </a:endParaRPr>
                    </a:p>
                  </a:txBody>
                  <a:tcPr/>
                </a:tc>
                <a:tc>
                  <a:txBody>
                    <a:bodyPr/>
                    <a:lstStyle/>
                    <a:p>
                      <a:r>
                        <a:rPr lang="ru-RU" sz="1200" b="1" dirty="0" smtClean="0">
                          <a:solidFill>
                            <a:schemeClr val="tx1"/>
                          </a:solidFill>
                        </a:rPr>
                        <a:t>История</a:t>
                      </a:r>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r>
              <a:tr h="357573">
                <a:tc>
                  <a:txBody>
                    <a:bodyPr/>
                    <a:lstStyle/>
                    <a:p>
                      <a:r>
                        <a:rPr lang="ru-RU" sz="1200" b="1" dirty="0" smtClean="0">
                          <a:solidFill>
                            <a:schemeClr val="tx1"/>
                          </a:solidFill>
                        </a:rPr>
                        <a:t>10</a:t>
                      </a:r>
                      <a:endParaRPr lang="ru-RU" sz="1200" b="1" dirty="0">
                        <a:solidFill>
                          <a:schemeClr val="tx1"/>
                        </a:solidFill>
                      </a:endParaRPr>
                    </a:p>
                  </a:txBody>
                  <a:tcPr/>
                </a:tc>
                <a:tc>
                  <a:txBody>
                    <a:bodyPr/>
                    <a:lstStyle/>
                    <a:p>
                      <a:r>
                        <a:rPr lang="ru-RU" sz="1200" b="1" dirty="0" smtClean="0">
                          <a:solidFill>
                            <a:schemeClr val="tx1"/>
                          </a:solidFill>
                        </a:rPr>
                        <a:t>Информатика</a:t>
                      </a:r>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smtClean="0">
                          <a:ln>
                            <a:noFill/>
                          </a:ln>
                          <a:solidFill>
                            <a:schemeClr val="tx1"/>
                          </a:solidFill>
                          <a:effectLst/>
                          <a:uLnTx/>
                          <a:uFillTx/>
                          <a:latin typeface="+mn-lt"/>
                          <a:ea typeface="+mn-ea"/>
                          <a:cs typeface="+mn-cs"/>
                        </a:rPr>
                        <a:t>Экзамен</a:t>
                      </a:r>
                    </a:p>
                    <a:p>
                      <a:endParaRPr lang="ru-RU" sz="1200" b="1" dirty="0">
                        <a:solidFill>
                          <a:schemeClr val="tx1"/>
                        </a:solidFill>
                      </a:endParaRPr>
                    </a:p>
                  </a:txBody>
                  <a:tcPr/>
                </a:tc>
              </a:tr>
              <a:tr h="351477">
                <a:tc>
                  <a:txBody>
                    <a:bodyPr/>
                    <a:lstStyle/>
                    <a:p>
                      <a:r>
                        <a:rPr lang="ru-RU" sz="1200" b="1" dirty="0" smtClean="0">
                          <a:solidFill>
                            <a:schemeClr val="tx1"/>
                          </a:solidFill>
                        </a:rPr>
                        <a:t>11</a:t>
                      </a:r>
                      <a:endParaRPr lang="ru-RU" sz="1200" b="1" dirty="0">
                        <a:solidFill>
                          <a:schemeClr val="tx1"/>
                        </a:solidFill>
                      </a:endParaRPr>
                    </a:p>
                  </a:txBody>
                  <a:tcPr/>
                </a:tc>
                <a:tc>
                  <a:txBody>
                    <a:bodyPr/>
                    <a:lstStyle/>
                    <a:p>
                      <a:r>
                        <a:rPr lang="ru-RU" sz="1200" b="1" dirty="0" smtClean="0">
                          <a:solidFill>
                            <a:schemeClr val="tx1"/>
                          </a:solidFill>
                        </a:rPr>
                        <a:t>Основы экологии в профессиональной деятельности</a:t>
                      </a:r>
                      <a:endParaRPr lang="ru-RU" sz="1200" b="1" dirty="0">
                        <a:solidFill>
                          <a:schemeClr val="tx1"/>
                        </a:solidFill>
                      </a:endParaRPr>
                    </a:p>
                  </a:txBody>
                  <a:tcPr/>
                </a:tc>
                <a:tc>
                  <a:txBody>
                    <a:bodyPr/>
                    <a:lstStyle/>
                    <a:p>
                      <a:r>
                        <a:rPr lang="ru-RU" sz="1200" b="1" dirty="0" err="1" smtClean="0">
                          <a:solidFill>
                            <a:schemeClr val="tx1"/>
                          </a:solidFill>
                        </a:rPr>
                        <a:t>Диф.зачёт</a:t>
                      </a:r>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r>
              <a:tr h="345381">
                <a:tc>
                  <a:txBody>
                    <a:bodyPr/>
                    <a:lstStyle/>
                    <a:p>
                      <a:r>
                        <a:rPr lang="ru-RU" sz="1200" b="1" dirty="0" smtClean="0">
                          <a:solidFill>
                            <a:schemeClr val="tx1"/>
                          </a:solidFill>
                        </a:rPr>
                        <a:t>12</a:t>
                      </a:r>
                      <a:endParaRPr lang="ru-RU" sz="1200" b="1" dirty="0">
                        <a:solidFill>
                          <a:schemeClr val="tx1"/>
                        </a:solidFill>
                      </a:endParaRPr>
                    </a:p>
                  </a:txBody>
                  <a:tcPr/>
                </a:tc>
                <a:tc>
                  <a:txBody>
                    <a:bodyPr/>
                    <a:lstStyle/>
                    <a:p>
                      <a:r>
                        <a:rPr lang="ru-RU" sz="1200" b="1" dirty="0" smtClean="0">
                          <a:solidFill>
                            <a:schemeClr val="tx1"/>
                          </a:solidFill>
                        </a:rPr>
                        <a:t>Астрономия</a:t>
                      </a:r>
                      <a:endParaRPr lang="ru-RU" sz="1200" b="1" dirty="0">
                        <a:solidFill>
                          <a:schemeClr val="tx1"/>
                        </a:solidFill>
                      </a:endParaRPr>
                    </a:p>
                  </a:txBody>
                  <a:tcPr/>
                </a:tc>
                <a:tc>
                  <a:txBody>
                    <a:bodyPr/>
                    <a:lstStyle/>
                    <a:p>
                      <a:r>
                        <a:rPr lang="ru-RU" sz="1200" b="1" dirty="0" smtClean="0">
                          <a:solidFill>
                            <a:schemeClr val="tx1"/>
                          </a:solidFill>
                        </a:rPr>
                        <a:t>-</a:t>
                      </a:r>
                      <a:endParaRPr lang="ru-RU" sz="12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err="1" smtClean="0">
                          <a:ln>
                            <a:noFill/>
                          </a:ln>
                          <a:solidFill>
                            <a:schemeClr val="tx1"/>
                          </a:solidFill>
                          <a:effectLst/>
                          <a:uLnTx/>
                          <a:uFillTx/>
                          <a:latin typeface="+mn-lt"/>
                          <a:ea typeface="+mn-ea"/>
                          <a:cs typeface="+mn-cs"/>
                        </a:rPr>
                        <a:t>Диф.зачёт</a:t>
                      </a:r>
                      <a:endParaRPr kumimoji="0" lang="ru-RU" sz="1200" b="1" i="0" u="none" strike="noStrike" kern="1200" cap="none" spc="0" normalizeH="0" baseline="0" noProof="0" dirty="0" smtClean="0">
                        <a:ln>
                          <a:noFill/>
                        </a:ln>
                        <a:solidFill>
                          <a:schemeClr val="tx1"/>
                        </a:solidFill>
                        <a:effectLst/>
                        <a:uLnTx/>
                        <a:uFillTx/>
                        <a:latin typeface="+mn-lt"/>
                        <a:ea typeface="+mn-ea"/>
                        <a:cs typeface="+mn-cs"/>
                      </a:endParaRPr>
                    </a:p>
                    <a:p>
                      <a:endParaRPr lang="ru-RU" sz="1200" b="1" dirty="0">
                        <a:solidFill>
                          <a:schemeClr val="tx1"/>
                        </a:solidFill>
                      </a:endParaRPr>
                    </a:p>
                  </a:txBody>
                  <a:tcPr/>
                </a:tc>
              </a:tr>
            </a:tbl>
          </a:graphicData>
        </a:graphic>
      </p:graphicFrame>
    </p:spTree>
    <p:extLst>
      <p:ext uri="{BB962C8B-B14F-4D97-AF65-F5344CB8AC3E}">
        <p14:creationId xmlns:p14="http://schemas.microsoft.com/office/powerpoint/2010/main" val="2062319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4. Обязанности студентов</a:t>
            </a:r>
            <a:endParaRPr lang="ru-RU" b="1" dirty="0">
              <a:solidFill>
                <a:srgbClr val="C00000"/>
              </a:solidFill>
            </a:endParaRPr>
          </a:p>
        </p:txBody>
      </p:sp>
      <p:sp>
        <p:nvSpPr>
          <p:cNvPr id="3" name="Объект 2"/>
          <p:cNvSpPr>
            <a:spLocks noGrp="1"/>
          </p:cNvSpPr>
          <p:nvPr>
            <p:ph idx="1"/>
          </p:nvPr>
        </p:nvSpPr>
        <p:spPr>
          <a:xfrm>
            <a:off x="219456" y="1752600"/>
            <a:ext cx="8753856" cy="4928616"/>
          </a:xfrm>
        </p:spPr>
        <p:txBody>
          <a:bodyPr>
            <a:normAutofit fontScale="70000" lnSpcReduction="20000"/>
          </a:bodyPr>
          <a:lstStyle/>
          <a:p>
            <a:pPr marL="114300" indent="0">
              <a:buNone/>
            </a:pPr>
            <a:r>
              <a:rPr lang="ru-RU" sz="2600" b="1" dirty="0">
                <a:solidFill>
                  <a:schemeClr val="tx1"/>
                </a:solidFill>
              </a:rPr>
              <a:t>4.1. Глубоко овладевать теоретическими знаниями и профессиональными навыками по избранной специальности, вырабатывать умение самостоятельно пополнять знания, рационально и </a:t>
            </a:r>
            <a:r>
              <a:rPr lang="ru-RU" sz="2600" b="1" dirty="0" smtClean="0">
                <a:solidFill>
                  <a:schemeClr val="tx1"/>
                </a:solidFill>
              </a:rPr>
              <a:t>эффективно </a:t>
            </a:r>
            <a:r>
              <a:rPr lang="ru-RU" sz="2600" b="1" dirty="0">
                <a:solidFill>
                  <a:schemeClr val="tx1"/>
                </a:solidFill>
              </a:rPr>
              <a:t>использовать учебное время.</a:t>
            </a:r>
          </a:p>
          <a:p>
            <a:pPr marL="114300" indent="0">
              <a:buNone/>
            </a:pPr>
            <a:r>
              <a:rPr lang="ru-RU" sz="2600" b="1" dirty="0" smtClean="0">
                <a:solidFill>
                  <a:schemeClr val="tx1"/>
                </a:solidFill>
              </a:rPr>
              <a:t>Вести </a:t>
            </a:r>
            <a:r>
              <a:rPr lang="ru-RU" sz="2600" b="1" dirty="0">
                <a:solidFill>
                  <a:schemeClr val="tx1"/>
                </a:solidFill>
              </a:rPr>
              <a:t>здоровый образ жизни, ограничивать и избавляться от вредных привычек. </a:t>
            </a:r>
            <a:r>
              <a:rPr lang="ru-RU" sz="2600" b="1" dirty="0" smtClean="0">
                <a:solidFill>
                  <a:schemeClr val="tx1"/>
                </a:solidFill>
              </a:rPr>
              <a:t> Следить </a:t>
            </a:r>
            <a:r>
              <a:rPr lang="ru-RU" sz="2600" b="1" dirty="0">
                <a:solidFill>
                  <a:schemeClr val="tx1"/>
                </a:solidFill>
              </a:rPr>
              <a:t>за своей речью, нецензурная брань расценивается действие, нарушающее правила </a:t>
            </a:r>
            <a:r>
              <a:rPr lang="ru-RU" sz="2600" b="1" dirty="0" smtClean="0">
                <a:solidFill>
                  <a:schemeClr val="tx1"/>
                </a:solidFill>
              </a:rPr>
              <a:t>внутреннего </a:t>
            </a:r>
            <a:r>
              <a:rPr lang="ru-RU" sz="2600" b="1" dirty="0">
                <a:solidFill>
                  <a:schemeClr val="tx1"/>
                </a:solidFill>
              </a:rPr>
              <a:t>распорядка.</a:t>
            </a:r>
          </a:p>
          <a:p>
            <a:pPr marL="114300" indent="0">
              <a:buNone/>
            </a:pPr>
            <a:endParaRPr lang="ru-RU" sz="2600" b="1" dirty="0" smtClean="0">
              <a:solidFill>
                <a:schemeClr val="tx1"/>
              </a:solidFill>
            </a:endParaRPr>
          </a:p>
          <a:p>
            <a:pPr marL="114300" indent="0">
              <a:buNone/>
            </a:pPr>
            <a:r>
              <a:rPr lang="ru-RU" sz="2600" b="1" dirty="0" smtClean="0">
                <a:solidFill>
                  <a:schemeClr val="tx1"/>
                </a:solidFill>
              </a:rPr>
              <a:t>4.5</a:t>
            </a:r>
            <a:r>
              <a:rPr lang="ru-RU" sz="2600" b="1" dirty="0">
                <a:solidFill>
                  <a:schemeClr val="tx1"/>
                </a:solidFill>
              </a:rPr>
              <a:t>. Посещать учебные занятия по расписанию и классные часы по плану работы техникума без опозданий. </a:t>
            </a:r>
            <a:endParaRPr lang="ru-RU" sz="2600" b="1" dirty="0" smtClean="0">
              <a:solidFill>
                <a:schemeClr val="tx1"/>
              </a:solidFill>
            </a:endParaRPr>
          </a:p>
          <a:p>
            <a:pPr marL="114300" indent="0">
              <a:buNone/>
            </a:pPr>
            <a:r>
              <a:rPr lang="ru-RU" sz="2600" b="1" dirty="0" smtClean="0">
                <a:solidFill>
                  <a:schemeClr val="tx1"/>
                </a:solidFill>
              </a:rPr>
              <a:t>Вход </a:t>
            </a:r>
            <a:r>
              <a:rPr lang="ru-RU" sz="2600" b="1" dirty="0">
                <a:solidFill>
                  <a:schemeClr val="tx1"/>
                </a:solidFill>
              </a:rPr>
              <a:t>в аудиторию после начала занятия только по допуску зав. отделения. Отсутствие на занятиях допускается только по уважительной причине (разрешение зав. отделением, болезнь, повестка в военкомат, суд и др.). </a:t>
            </a:r>
            <a:r>
              <a:rPr lang="ru-RU" sz="2600" b="1" dirty="0" smtClean="0">
                <a:solidFill>
                  <a:schemeClr val="tx1"/>
                </a:solidFill>
              </a:rPr>
              <a:t> </a:t>
            </a:r>
          </a:p>
          <a:p>
            <a:pPr marL="114300" indent="0">
              <a:buNone/>
            </a:pPr>
            <a:r>
              <a:rPr lang="ru-RU" sz="2600" b="1" dirty="0" smtClean="0">
                <a:solidFill>
                  <a:schemeClr val="tx1"/>
                </a:solidFill>
              </a:rPr>
              <a:t>При </a:t>
            </a:r>
            <a:r>
              <a:rPr lang="ru-RU" sz="2600" b="1" dirty="0">
                <a:solidFill>
                  <a:schemeClr val="tx1"/>
                </a:solidFill>
              </a:rPr>
              <a:t>неявке на занятия по болезни или другим уважительным причинам студент обязан в </a:t>
            </a:r>
            <a:r>
              <a:rPr lang="ru-RU" sz="2600" b="1" dirty="0" smtClean="0">
                <a:solidFill>
                  <a:schemeClr val="tx1"/>
                </a:solidFill>
              </a:rPr>
              <a:t>трёхдневный </a:t>
            </a:r>
            <a:r>
              <a:rPr lang="ru-RU" sz="2600" b="1" dirty="0">
                <a:solidFill>
                  <a:schemeClr val="tx1"/>
                </a:solidFill>
              </a:rPr>
              <a:t>срок поставить об этом в известность заведующего отделением или классного </a:t>
            </a:r>
            <a:r>
              <a:rPr lang="ru-RU" sz="2600" b="1" dirty="0" smtClean="0">
                <a:solidFill>
                  <a:schemeClr val="tx1"/>
                </a:solidFill>
              </a:rPr>
              <a:t>руководителя. </a:t>
            </a:r>
          </a:p>
          <a:p>
            <a:pPr marL="114300" indent="0">
              <a:buNone/>
            </a:pPr>
            <a:r>
              <a:rPr lang="ru-RU" sz="2600" b="1" dirty="0" smtClean="0">
                <a:solidFill>
                  <a:schemeClr val="tx1"/>
                </a:solidFill>
              </a:rPr>
              <a:t>В </a:t>
            </a:r>
            <a:r>
              <a:rPr lang="ru-RU" sz="2600" b="1" dirty="0">
                <a:solidFill>
                  <a:schemeClr val="tx1"/>
                </a:solidFill>
              </a:rPr>
              <a:t>случае болезни студент представляет заведующему отделением, классному руководителю справку амбулаторного врача или лечебного учреждения по установленной форме. </a:t>
            </a:r>
          </a:p>
          <a:p>
            <a:pPr marL="114300" indent="0">
              <a:buNone/>
            </a:pPr>
            <a:endParaRPr lang="ru-RU" sz="2900" b="1" dirty="0" smtClean="0">
              <a:solidFill>
                <a:schemeClr val="tx1"/>
              </a:solidFill>
            </a:endParaRPr>
          </a:p>
          <a:p>
            <a:pPr marL="114300" indent="0">
              <a:buNone/>
            </a:pPr>
            <a:endParaRPr lang="ru-RU" b="1" dirty="0" smtClean="0">
              <a:solidFill>
                <a:schemeClr val="tx1"/>
              </a:solidFill>
            </a:endParaRPr>
          </a:p>
          <a:p>
            <a:endParaRPr lang="ru-RU" dirty="0"/>
          </a:p>
          <a:p>
            <a:endParaRPr lang="ru-RU" dirty="0"/>
          </a:p>
        </p:txBody>
      </p:sp>
    </p:spTree>
    <p:extLst>
      <p:ext uri="{BB962C8B-B14F-4D97-AF65-F5344CB8AC3E}">
        <p14:creationId xmlns:p14="http://schemas.microsoft.com/office/powerpoint/2010/main" val="15343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rPr>
              <a:t>Заявление</a:t>
            </a:r>
            <a:endParaRPr lang="ru-RU" b="1" dirty="0">
              <a:solidFill>
                <a:schemeClr val="tx1"/>
              </a:solidFill>
            </a:endParaRPr>
          </a:p>
        </p:txBody>
      </p:sp>
      <p:sp>
        <p:nvSpPr>
          <p:cNvPr id="3" name="Объект 2"/>
          <p:cNvSpPr>
            <a:spLocks noGrp="1"/>
          </p:cNvSpPr>
          <p:nvPr>
            <p:ph idx="1"/>
          </p:nvPr>
        </p:nvSpPr>
        <p:spPr/>
        <p:txBody>
          <a:bodyPr>
            <a:normAutofit fontScale="47500" lnSpcReduction="20000"/>
          </a:bodyPr>
          <a:lstStyle/>
          <a:p>
            <a:pPr marL="3462020" indent="0" algn="r">
              <a:lnSpc>
                <a:spcPct val="115000"/>
              </a:lnSpc>
              <a:spcAft>
                <a:spcPts val="0"/>
              </a:spcAft>
              <a:buNone/>
            </a:pPr>
            <a:r>
              <a:rPr lang="ru-RU" b="1" dirty="0">
                <a:solidFill>
                  <a:schemeClr val="tx1"/>
                </a:solidFill>
                <a:latin typeface="Times New Roman"/>
                <a:ea typeface="Calibri"/>
                <a:cs typeface="Times New Roman"/>
              </a:rPr>
              <a:t>Зав. отделением  ГБПОУ  «Котовский</a:t>
            </a:r>
            <a:endParaRPr lang="ru-RU" sz="2000" b="1" dirty="0">
              <a:solidFill>
                <a:schemeClr val="tx1"/>
              </a:solidFill>
              <a:latin typeface="Calibri"/>
              <a:ea typeface="Calibri"/>
              <a:cs typeface="Times New Roman"/>
            </a:endParaRPr>
          </a:p>
          <a:p>
            <a:pPr marL="3462020" indent="0" algn="r">
              <a:lnSpc>
                <a:spcPct val="115000"/>
              </a:lnSpc>
              <a:spcAft>
                <a:spcPts val="0"/>
              </a:spcAft>
              <a:buNone/>
            </a:pPr>
            <a:r>
              <a:rPr lang="ru-RU" b="1" dirty="0">
                <a:solidFill>
                  <a:schemeClr val="tx1"/>
                </a:solidFill>
                <a:latin typeface="Times New Roman"/>
                <a:ea typeface="Calibri"/>
                <a:cs typeface="Times New Roman"/>
              </a:rPr>
              <a:t>промышленно-экономический </a:t>
            </a:r>
            <a:r>
              <a:rPr lang="ru-RU" b="1" dirty="0" smtClean="0">
                <a:solidFill>
                  <a:schemeClr val="tx1"/>
                </a:solidFill>
                <a:latin typeface="Times New Roman"/>
                <a:ea typeface="Calibri"/>
                <a:cs typeface="Times New Roman"/>
              </a:rPr>
              <a:t>техникум» Орешкиной </a:t>
            </a:r>
            <a:r>
              <a:rPr lang="ru-RU" b="1" dirty="0">
                <a:solidFill>
                  <a:schemeClr val="tx1"/>
                </a:solidFill>
                <a:latin typeface="Times New Roman"/>
                <a:ea typeface="Calibri"/>
                <a:cs typeface="Times New Roman"/>
              </a:rPr>
              <a:t>Е. Н.</a:t>
            </a:r>
            <a:br>
              <a:rPr lang="ru-RU" b="1" dirty="0">
                <a:solidFill>
                  <a:schemeClr val="tx1"/>
                </a:solidFill>
                <a:latin typeface="Times New Roman"/>
                <a:ea typeface="Calibri"/>
                <a:cs typeface="Times New Roman"/>
              </a:rPr>
            </a:br>
            <a:r>
              <a:rPr lang="ru-RU" b="1" dirty="0">
                <a:solidFill>
                  <a:schemeClr val="tx1"/>
                </a:solidFill>
                <a:latin typeface="Times New Roman"/>
                <a:ea typeface="Calibri"/>
                <a:cs typeface="Times New Roman"/>
              </a:rPr>
              <a:t>студента группы________</a:t>
            </a:r>
            <a:br>
              <a:rPr lang="ru-RU" b="1" dirty="0">
                <a:solidFill>
                  <a:schemeClr val="tx1"/>
                </a:solidFill>
                <a:latin typeface="Times New Roman"/>
                <a:ea typeface="Calibri"/>
                <a:cs typeface="Times New Roman"/>
              </a:rPr>
            </a:br>
            <a:r>
              <a:rPr lang="ru-RU" b="1" dirty="0">
                <a:solidFill>
                  <a:schemeClr val="tx1"/>
                </a:solidFill>
                <a:latin typeface="Times New Roman"/>
                <a:ea typeface="Calibri"/>
                <a:cs typeface="Times New Roman"/>
              </a:rPr>
              <a:t>______________________</a:t>
            </a:r>
            <a:br>
              <a:rPr lang="ru-RU" b="1" dirty="0">
                <a:solidFill>
                  <a:schemeClr val="tx1"/>
                </a:solidFill>
                <a:latin typeface="Times New Roman"/>
                <a:ea typeface="Calibri"/>
                <a:cs typeface="Times New Roman"/>
              </a:rPr>
            </a:br>
            <a:r>
              <a:rPr lang="ru-RU" b="1" dirty="0">
                <a:solidFill>
                  <a:schemeClr val="tx1"/>
                </a:solidFill>
                <a:latin typeface="Times New Roman"/>
                <a:ea typeface="Calibri"/>
                <a:cs typeface="Times New Roman"/>
              </a:rPr>
              <a:t>______________________</a:t>
            </a:r>
            <a:endParaRPr lang="ru-RU" sz="2000" b="1" dirty="0">
              <a:solidFill>
                <a:schemeClr val="tx1"/>
              </a:solidFill>
              <a:latin typeface="Calibri"/>
              <a:ea typeface="Calibri"/>
              <a:cs typeface="Times New Roman"/>
            </a:endParaRPr>
          </a:p>
          <a:p>
            <a:pPr marL="114300" indent="0" algn="ctr">
              <a:lnSpc>
                <a:spcPct val="115000"/>
              </a:lnSpc>
              <a:spcBef>
                <a:spcPts val="1800"/>
              </a:spcBef>
              <a:spcAft>
                <a:spcPts val="0"/>
              </a:spcAft>
              <a:buNone/>
            </a:pPr>
            <a:r>
              <a:rPr lang="ru-RU" b="1" cap="all" spc="270" dirty="0" smtClean="0">
                <a:solidFill>
                  <a:schemeClr val="tx1"/>
                </a:solidFill>
                <a:latin typeface="Times New Roman"/>
                <a:ea typeface="Calibri"/>
                <a:cs typeface="Times New Roman"/>
              </a:rPr>
              <a:t>ЗАЯВЛЕНИЕ</a:t>
            </a:r>
          </a:p>
          <a:p>
            <a:pPr marL="114300" indent="0" algn="ctr">
              <a:lnSpc>
                <a:spcPct val="115000"/>
              </a:lnSpc>
              <a:spcBef>
                <a:spcPts val="1800"/>
              </a:spcBef>
              <a:spcAft>
                <a:spcPts val="0"/>
              </a:spcAft>
              <a:buNone/>
            </a:pPr>
            <a:endParaRPr lang="ru-RU" sz="2000" b="1" dirty="0">
              <a:solidFill>
                <a:schemeClr val="tx1"/>
              </a:solidFill>
              <a:latin typeface="Calibri"/>
              <a:ea typeface="Calibri"/>
              <a:cs typeface="Times New Roman"/>
            </a:endParaRPr>
          </a:p>
          <a:p>
            <a:pPr marL="114300" indent="0" algn="r">
              <a:lnSpc>
                <a:spcPct val="115000"/>
              </a:lnSpc>
              <a:spcAft>
                <a:spcPts val="0"/>
              </a:spcAft>
              <a:buNone/>
            </a:pPr>
            <a:r>
              <a:rPr lang="ru-RU" b="1" dirty="0" smtClean="0">
                <a:solidFill>
                  <a:schemeClr val="tx1"/>
                </a:solidFill>
                <a:latin typeface="Times New Roman"/>
                <a:ea typeface="Calibri"/>
                <a:cs typeface="Times New Roman"/>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ru-RU" sz="2000" b="1" dirty="0">
              <a:solidFill>
                <a:schemeClr val="tx1"/>
              </a:solidFill>
              <a:latin typeface="Calibri"/>
              <a:ea typeface="Calibri"/>
              <a:cs typeface="Times New Roman"/>
            </a:endParaRPr>
          </a:p>
          <a:p>
            <a:pPr marL="114300" indent="0" algn="r">
              <a:lnSpc>
                <a:spcPct val="115000"/>
              </a:lnSpc>
              <a:spcAft>
                <a:spcPts val="0"/>
              </a:spcAft>
              <a:buNone/>
            </a:pPr>
            <a:r>
              <a:rPr lang="ru-RU" b="1" dirty="0" smtClean="0">
                <a:solidFill>
                  <a:schemeClr val="tx1"/>
                </a:solidFill>
                <a:latin typeface="Times New Roman"/>
                <a:ea typeface="Calibri"/>
                <a:cs typeface="Times New Roman"/>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ru-RU" sz="2000" b="1" dirty="0">
              <a:solidFill>
                <a:schemeClr val="tx1"/>
              </a:solidFill>
              <a:latin typeface="Calibri"/>
              <a:ea typeface="Calibri"/>
              <a:cs typeface="Times New Roman"/>
            </a:endParaRPr>
          </a:p>
          <a:p>
            <a:pPr indent="0" algn="r">
              <a:lnSpc>
                <a:spcPct val="115000"/>
              </a:lnSpc>
              <a:spcAft>
                <a:spcPts val="0"/>
              </a:spcAft>
              <a:buNone/>
            </a:pPr>
            <a:r>
              <a:rPr lang="ru-RU" b="1" dirty="0">
                <a:solidFill>
                  <a:schemeClr val="tx1"/>
                </a:solidFill>
                <a:latin typeface="Times New Roman"/>
                <a:ea typeface="Calibri"/>
                <a:cs typeface="Times New Roman"/>
              </a:rPr>
              <a:t> </a:t>
            </a:r>
            <a:endParaRPr lang="ru-RU" sz="2000" b="1" dirty="0">
              <a:solidFill>
                <a:schemeClr val="tx1"/>
              </a:solidFill>
              <a:latin typeface="Calibri"/>
              <a:ea typeface="Calibri"/>
              <a:cs typeface="Times New Roman"/>
            </a:endParaRPr>
          </a:p>
          <a:p>
            <a:pPr indent="0" algn="r">
              <a:lnSpc>
                <a:spcPct val="115000"/>
              </a:lnSpc>
              <a:spcAft>
                <a:spcPts val="0"/>
              </a:spcAft>
              <a:buNone/>
            </a:pPr>
            <a:r>
              <a:rPr lang="ru-RU" b="1" dirty="0">
                <a:solidFill>
                  <a:schemeClr val="tx1"/>
                </a:solidFill>
                <a:latin typeface="Times New Roman"/>
                <a:ea typeface="Calibri"/>
                <a:cs typeface="Times New Roman"/>
              </a:rPr>
              <a:t>______________</a:t>
            </a:r>
            <a:br>
              <a:rPr lang="ru-RU" b="1" dirty="0">
                <a:solidFill>
                  <a:schemeClr val="tx1"/>
                </a:solidFill>
                <a:latin typeface="Times New Roman"/>
                <a:ea typeface="Calibri"/>
                <a:cs typeface="Times New Roman"/>
              </a:rPr>
            </a:br>
            <a:r>
              <a:rPr lang="ru-RU" b="1" baseline="30000" dirty="0">
                <a:solidFill>
                  <a:schemeClr val="tx1"/>
                </a:solidFill>
                <a:latin typeface="Times New Roman"/>
                <a:ea typeface="Calibri"/>
                <a:cs typeface="Times New Roman"/>
              </a:rPr>
              <a:t>                             (дата)</a:t>
            </a:r>
            <a:endParaRPr lang="ru-RU" sz="2000" b="1" dirty="0">
              <a:solidFill>
                <a:schemeClr val="tx1"/>
              </a:solidFill>
              <a:latin typeface="Calibri"/>
              <a:ea typeface="Calibri"/>
              <a:cs typeface="Times New Roman"/>
            </a:endParaRPr>
          </a:p>
          <a:p>
            <a:pPr marL="114300" indent="0" algn="r">
              <a:lnSpc>
                <a:spcPct val="115000"/>
              </a:lnSpc>
              <a:spcAft>
                <a:spcPts val="0"/>
              </a:spcAft>
              <a:buNone/>
            </a:pPr>
            <a:r>
              <a:rPr lang="ru-RU" b="1" dirty="0">
                <a:solidFill>
                  <a:schemeClr val="tx1"/>
                </a:solidFill>
                <a:latin typeface="Times New Roman"/>
                <a:ea typeface="Calibri"/>
                <a:cs typeface="Times New Roman"/>
              </a:rPr>
              <a:t>_____________</a:t>
            </a:r>
            <a:br>
              <a:rPr lang="ru-RU" b="1" dirty="0">
                <a:solidFill>
                  <a:schemeClr val="tx1"/>
                </a:solidFill>
                <a:latin typeface="Times New Roman"/>
                <a:ea typeface="Calibri"/>
                <a:cs typeface="Times New Roman"/>
              </a:rPr>
            </a:br>
            <a:r>
              <a:rPr lang="ru-RU" b="1" baseline="30000" dirty="0">
                <a:solidFill>
                  <a:schemeClr val="tx1"/>
                </a:solidFill>
                <a:latin typeface="Times New Roman"/>
                <a:ea typeface="Calibri"/>
                <a:cs typeface="Times New Roman"/>
              </a:rPr>
              <a:t>(подпись)</a:t>
            </a:r>
            <a:endParaRPr lang="ru-RU" sz="2000" b="1" dirty="0">
              <a:solidFill>
                <a:schemeClr val="tx1"/>
              </a:solidFill>
              <a:latin typeface="Calibri"/>
              <a:ea typeface="Calibri"/>
              <a:cs typeface="Times New Roman"/>
            </a:endParaRPr>
          </a:p>
          <a:p>
            <a:pPr marL="114300" indent="0">
              <a:lnSpc>
                <a:spcPct val="115000"/>
              </a:lnSpc>
              <a:spcAft>
                <a:spcPts val="0"/>
              </a:spcAft>
              <a:buNone/>
            </a:pPr>
            <a:r>
              <a:rPr lang="ru-RU" b="1" dirty="0">
                <a:solidFill>
                  <a:schemeClr val="tx1"/>
                </a:solidFill>
                <a:latin typeface="Times New Roman"/>
                <a:ea typeface="Calibri"/>
                <a:cs typeface="Times New Roman"/>
              </a:rPr>
              <a:t>Рассмотрено зав. отделением:</a:t>
            </a:r>
            <a:br>
              <a:rPr lang="ru-RU" b="1" dirty="0">
                <a:solidFill>
                  <a:schemeClr val="tx1"/>
                </a:solidFill>
                <a:latin typeface="Times New Roman"/>
                <a:ea typeface="Calibri"/>
                <a:cs typeface="Times New Roman"/>
              </a:rPr>
            </a:br>
            <a:r>
              <a:rPr lang="ru-RU" b="1" dirty="0">
                <a:solidFill>
                  <a:schemeClr val="tx1"/>
                </a:solidFill>
                <a:latin typeface="Times New Roman"/>
                <a:ea typeface="Calibri"/>
                <a:cs typeface="Times New Roman"/>
              </a:rPr>
              <a:t>_________________________</a:t>
            </a:r>
            <a:endParaRPr lang="ru-RU" sz="2000" b="1" dirty="0">
              <a:solidFill>
                <a:schemeClr val="tx1"/>
              </a:solidFill>
              <a:latin typeface="Calibri"/>
              <a:ea typeface="Calibri"/>
              <a:cs typeface="Times New Roman"/>
            </a:endParaRPr>
          </a:p>
          <a:p>
            <a:endParaRPr lang="ru-RU" dirty="0">
              <a:solidFill>
                <a:schemeClr val="tx1"/>
              </a:solidFill>
            </a:endParaRPr>
          </a:p>
        </p:txBody>
      </p:sp>
    </p:spTree>
    <p:extLst>
      <p:ext uri="{BB962C8B-B14F-4D97-AF65-F5344CB8AC3E}">
        <p14:creationId xmlns:p14="http://schemas.microsoft.com/office/powerpoint/2010/main" val="3989308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1"/>
                </a:solidFill>
              </a:rPr>
              <a:t>Объяснительная</a:t>
            </a:r>
            <a:endParaRPr lang="ru-RU" b="1" dirty="0">
              <a:solidFill>
                <a:schemeClr val="tx1"/>
              </a:solidFill>
            </a:endParaRPr>
          </a:p>
        </p:txBody>
      </p:sp>
      <p:sp>
        <p:nvSpPr>
          <p:cNvPr id="3" name="Объект 2"/>
          <p:cNvSpPr>
            <a:spLocks noGrp="1"/>
          </p:cNvSpPr>
          <p:nvPr>
            <p:ph idx="1"/>
          </p:nvPr>
        </p:nvSpPr>
        <p:spPr/>
        <p:txBody>
          <a:bodyPr>
            <a:normAutofit fontScale="47500" lnSpcReduction="20000"/>
          </a:bodyPr>
          <a:lstStyle/>
          <a:p>
            <a:pPr marL="3462020" indent="0" algn="r">
              <a:lnSpc>
                <a:spcPct val="115000"/>
              </a:lnSpc>
              <a:spcAft>
                <a:spcPts val="0"/>
              </a:spcAft>
              <a:buNone/>
            </a:pPr>
            <a:r>
              <a:rPr lang="ru-RU" b="1" dirty="0" smtClean="0">
                <a:solidFill>
                  <a:schemeClr val="tx1"/>
                </a:solidFill>
                <a:latin typeface="Times New Roman"/>
                <a:ea typeface="Calibri"/>
                <a:cs typeface="Times New Roman"/>
              </a:rPr>
              <a:t>Зав</a:t>
            </a:r>
            <a:r>
              <a:rPr lang="ru-RU" b="1" dirty="0">
                <a:solidFill>
                  <a:schemeClr val="tx1"/>
                </a:solidFill>
                <a:latin typeface="Times New Roman"/>
                <a:ea typeface="Calibri"/>
                <a:cs typeface="Times New Roman"/>
              </a:rPr>
              <a:t>. отделением  ГБПОУ  «Котовский</a:t>
            </a:r>
            <a:endParaRPr lang="ru-RU" sz="2000" b="1" dirty="0">
              <a:solidFill>
                <a:schemeClr val="tx1"/>
              </a:solidFill>
              <a:latin typeface="Calibri"/>
              <a:ea typeface="Calibri"/>
              <a:cs typeface="Times New Roman"/>
            </a:endParaRPr>
          </a:p>
          <a:p>
            <a:pPr marL="3462020" indent="0" algn="r">
              <a:lnSpc>
                <a:spcPct val="115000"/>
              </a:lnSpc>
              <a:spcAft>
                <a:spcPts val="0"/>
              </a:spcAft>
              <a:buNone/>
            </a:pPr>
            <a:r>
              <a:rPr lang="ru-RU" b="1" dirty="0">
                <a:solidFill>
                  <a:schemeClr val="tx1"/>
                </a:solidFill>
                <a:latin typeface="Times New Roman"/>
                <a:ea typeface="Calibri"/>
                <a:cs typeface="Times New Roman"/>
              </a:rPr>
              <a:t>промышленно-экономический </a:t>
            </a:r>
            <a:r>
              <a:rPr lang="ru-RU" b="1" dirty="0" smtClean="0">
                <a:solidFill>
                  <a:schemeClr val="tx1"/>
                </a:solidFill>
                <a:latin typeface="Times New Roman"/>
                <a:ea typeface="Calibri"/>
                <a:cs typeface="Times New Roman"/>
              </a:rPr>
              <a:t>техникум»</a:t>
            </a:r>
            <a:r>
              <a:rPr lang="ru-RU" sz="2000" b="1" dirty="0" smtClean="0">
                <a:solidFill>
                  <a:schemeClr val="tx1"/>
                </a:solidFill>
                <a:latin typeface="Calibri"/>
                <a:ea typeface="Calibri"/>
                <a:cs typeface="Times New Roman"/>
              </a:rPr>
              <a:t> </a:t>
            </a:r>
            <a:r>
              <a:rPr lang="ru-RU" b="1" dirty="0" smtClean="0">
                <a:solidFill>
                  <a:schemeClr val="tx1"/>
                </a:solidFill>
                <a:latin typeface="Times New Roman"/>
                <a:ea typeface="Calibri"/>
                <a:cs typeface="Times New Roman"/>
              </a:rPr>
              <a:t>Орешкиной </a:t>
            </a:r>
            <a:r>
              <a:rPr lang="ru-RU" b="1" dirty="0">
                <a:solidFill>
                  <a:schemeClr val="tx1"/>
                </a:solidFill>
                <a:latin typeface="Times New Roman"/>
                <a:ea typeface="Calibri"/>
                <a:cs typeface="Times New Roman"/>
              </a:rPr>
              <a:t>Е. Н.</a:t>
            </a:r>
            <a:br>
              <a:rPr lang="ru-RU" b="1" dirty="0">
                <a:solidFill>
                  <a:schemeClr val="tx1"/>
                </a:solidFill>
                <a:latin typeface="Times New Roman"/>
                <a:ea typeface="Calibri"/>
                <a:cs typeface="Times New Roman"/>
              </a:rPr>
            </a:br>
            <a:r>
              <a:rPr lang="ru-RU" b="1" dirty="0">
                <a:solidFill>
                  <a:schemeClr val="tx1"/>
                </a:solidFill>
                <a:latin typeface="Times New Roman"/>
                <a:ea typeface="Calibri"/>
                <a:cs typeface="Times New Roman"/>
              </a:rPr>
              <a:t>студента группы________</a:t>
            </a:r>
            <a:br>
              <a:rPr lang="ru-RU" b="1" dirty="0">
                <a:solidFill>
                  <a:schemeClr val="tx1"/>
                </a:solidFill>
                <a:latin typeface="Times New Roman"/>
                <a:ea typeface="Calibri"/>
                <a:cs typeface="Times New Roman"/>
              </a:rPr>
            </a:br>
            <a:r>
              <a:rPr lang="ru-RU" b="1" dirty="0">
                <a:solidFill>
                  <a:schemeClr val="tx1"/>
                </a:solidFill>
                <a:latin typeface="Times New Roman"/>
                <a:ea typeface="Calibri"/>
                <a:cs typeface="Times New Roman"/>
              </a:rPr>
              <a:t>______________________</a:t>
            </a:r>
            <a:br>
              <a:rPr lang="ru-RU" b="1" dirty="0">
                <a:solidFill>
                  <a:schemeClr val="tx1"/>
                </a:solidFill>
                <a:latin typeface="Times New Roman"/>
                <a:ea typeface="Calibri"/>
                <a:cs typeface="Times New Roman"/>
              </a:rPr>
            </a:br>
            <a:r>
              <a:rPr lang="ru-RU" b="1" dirty="0">
                <a:solidFill>
                  <a:schemeClr val="tx1"/>
                </a:solidFill>
                <a:latin typeface="Times New Roman"/>
                <a:ea typeface="Calibri"/>
                <a:cs typeface="Times New Roman"/>
              </a:rPr>
              <a:t>______________________</a:t>
            </a:r>
            <a:endParaRPr lang="ru-RU" sz="2000" b="1" dirty="0">
              <a:solidFill>
                <a:schemeClr val="tx1"/>
              </a:solidFill>
              <a:latin typeface="Calibri"/>
              <a:ea typeface="Calibri"/>
              <a:cs typeface="Times New Roman"/>
            </a:endParaRPr>
          </a:p>
          <a:p>
            <a:pPr marL="114300" indent="0" algn="ctr">
              <a:lnSpc>
                <a:spcPct val="115000"/>
              </a:lnSpc>
              <a:spcBef>
                <a:spcPts val="1800"/>
              </a:spcBef>
              <a:spcAft>
                <a:spcPts val="0"/>
              </a:spcAft>
              <a:buNone/>
            </a:pPr>
            <a:r>
              <a:rPr lang="ru-RU" b="1" cap="all" spc="270" dirty="0" smtClean="0">
                <a:solidFill>
                  <a:schemeClr val="tx1"/>
                </a:solidFill>
                <a:latin typeface="Times New Roman"/>
                <a:ea typeface="Calibri"/>
                <a:cs typeface="Times New Roman"/>
              </a:rPr>
              <a:t>Объяснительная</a:t>
            </a:r>
          </a:p>
          <a:p>
            <a:pPr marL="114300" indent="0" algn="ctr">
              <a:lnSpc>
                <a:spcPct val="115000"/>
              </a:lnSpc>
              <a:spcBef>
                <a:spcPts val="1800"/>
              </a:spcBef>
              <a:spcAft>
                <a:spcPts val="0"/>
              </a:spcAft>
              <a:buNone/>
            </a:pPr>
            <a:endParaRPr lang="ru-RU" sz="2000" b="1" dirty="0">
              <a:solidFill>
                <a:schemeClr val="tx1"/>
              </a:solidFill>
              <a:latin typeface="Calibri"/>
              <a:ea typeface="Calibri"/>
              <a:cs typeface="Times New Roman"/>
            </a:endParaRPr>
          </a:p>
          <a:p>
            <a:pPr marL="114300" indent="0" algn="r">
              <a:lnSpc>
                <a:spcPct val="115000"/>
              </a:lnSpc>
              <a:spcAft>
                <a:spcPts val="0"/>
              </a:spcAft>
              <a:buNone/>
            </a:pPr>
            <a:r>
              <a:rPr lang="ru-RU" b="1" dirty="0" smtClean="0">
                <a:solidFill>
                  <a:schemeClr val="tx1"/>
                </a:solidFill>
                <a:latin typeface="Times New Roman"/>
                <a:ea typeface="Calibri"/>
                <a:cs typeface="Times New Roman"/>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ru-RU" sz="2000" b="1" dirty="0">
              <a:solidFill>
                <a:schemeClr val="tx1"/>
              </a:solidFill>
              <a:latin typeface="Calibri"/>
              <a:ea typeface="Calibri"/>
              <a:cs typeface="Times New Roman"/>
            </a:endParaRPr>
          </a:p>
          <a:p>
            <a:pPr marL="114300" indent="0" algn="r">
              <a:lnSpc>
                <a:spcPct val="115000"/>
              </a:lnSpc>
              <a:spcAft>
                <a:spcPts val="0"/>
              </a:spcAft>
              <a:buNone/>
            </a:pPr>
            <a:r>
              <a:rPr lang="ru-RU" b="1" dirty="0" smtClean="0">
                <a:solidFill>
                  <a:schemeClr val="tx1"/>
                </a:solidFill>
                <a:latin typeface="Times New Roman"/>
                <a:ea typeface="Calibri"/>
                <a:cs typeface="Times New Roman"/>
              </a:rPr>
              <a:t>_________________________________________________________________________________________________________________</a:t>
            </a:r>
            <a:endParaRPr lang="ru-RU" sz="2000" b="1" dirty="0">
              <a:solidFill>
                <a:schemeClr val="tx1"/>
              </a:solidFill>
              <a:latin typeface="Calibri"/>
              <a:ea typeface="Calibri"/>
              <a:cs typeface="Times New Roman"/>
            </a:endParaRPr>
          </a:p>
          <a:p>
            <a:pPr marL="114300" indent="0" algn="r">
              <a:lnSpc>
                <a:spcPct val="115000"/>
              </a:lnSpc>
              <a:spcAft>
                <a:spcPts val="0"/>
              </a:spcAft>
              <a:buNone/>
            </a:pPr>
            <a:r>
              <a:rPr lang="ru-RU" b="1" dirty="0" smtClean="0">
                <a:solidFill>
                  <a:schemeClr val="tx1"/>
                </a:solidFill>
                <a:latin typeface="Times New Roman"/>
                <a:ea typeface="Calibri"/>
                <a:cs typeface="Times New Roman"/>
              </a:rPr>
              <a:t>__________________________________________________________________________________________________________________________________________________________________________________________________________________________________</a:t>
            </a:r>
            <a:endParaRPr lang="ru-RU" sz="2000" b="1" dirty="0">
              <a:solidFill>
                <a:schemeClr val="tx1"/>
              </a:solidFill>
              <a:latin typeface="Calibri"/>
              <a:ea typeface="Calibri"/>
              <a:cs typeface="Times New Roman"/>
            </a:endParaRPr>
          </a:p>
          <a:p>
            <a:pPr indent="0" algn="r">
              <a:lnSpc>
                <a:spcPct val="115000"/>
              </a:lnSpc>
              <a:spcAft>
                <a:spcPts val="0"/>
              </a:spcAft>
              <a:buNone/>
            </a:pPr>
            <a:r>
              <a:rPr lang="ru-RU" b="1" dirty="0">
                <a:solidFill>
                  <a:schemeClr val="tx1"/>
                </a:solidFill>
                <a:latin typeface="Times New Roman"/>
                <a:ea typeface="Calibri"/>
                <a:cs typeface="Times New Roman"/>
              </a:rPr>
              <a:t> </a:t>
            </a:r>
            <a:endParaRPr lang="ru-RU" sz="2000" b="1" dirty="0">
              <a:solidFill>
                <a:schemeClr val="tx1"/>
              </a:solidFill>
              <a:latin typeface="Calibri"/>
              <a:ea typeface="Calibri"/>
              <a:cs typeface="Times New Roman"/>
            </a:endParaRPr>
          </a:p>
          <a:p>
            <a:pPr indent="0" algn="r">
              <a:lnSpc>
                <a:spcPct val="115000"/>
              </a:lnSpc>
              <a:spcAft>
                <a:spcPts val="0"/>
              </a:spcAft>
              <a:buNone/>
            </a:pPr>
            <a:r>
              <a:rPr lang="ru-RU" b="1" dirty="0">
                <a:solidFill>
                  <a:schemeClr val="tx1"/>
                </a:solidFill>
                <a:latin typeface="Times New Roman"/>
                <a:ea typeface="Calibri"/>
                <a:cs typeface="Times New Roman"/>
              </a:rPr>
              <a:t>______________</a:t>
            </a:r>
            <a:br>
              <a:rPr lang="ru-RU" b="1" dirty="0">
                <a:solidFill>
                  <a:schemeClr val="tx1"/>
                </a:solidFill>
                <a:latin typeface="Times New Roman"/>
                <a:ea typeface="Calibri"/>
                <a:cs typeface="Times New Roman"/>
              </a:rPr>
            </a:br>
            <a:r>
              <a:rPr lang="ru-RU" b="1" baseline="30000" dirty="0">
                <a:solidFill>
                  <a:schemeClr val="tx1"/>
                </a:solidFill>
                <a:latin typeface="Times New Roman"/>
                <a:ea typeface="Calibri"/>
                <a:cs typeface="Times New Roman"/>
              </a:rPr>
              <a:t>                             (дата)</a:t>
            </a:r>
            <a:endParaRPr lang="ru-RU" sz="2000" b="1" dirty="0">
              <a:solidFill>
                <a:schemeClr val="tx1"/>
              </a:solidFill>
              <a:latin typeface="Calibri"/>
              <a:ea typeface="Calibri"/>
              <a:cs typeface="Times New Roman"/>
            </a:endParaRPr>
          </a:p>
          <a:p>
            <a:pPr marL="114300" indent="0" algn="r">
              <a:lnSpc>
                <a:spcPct val="115000"/>
              </a:lnSpc>
              <a:spcAft>
                <a:spcPts val="0"/>
              </a:spcAft>
              <a:buNone/>
            </a:pPr>
            <a:r>
              <a:rPr lang="ru-RU" b="1" dirty="0">
                <a:solidFill>
                  <a:schemeClr val="tx1"/>
                </a:solidFill>
                <a:latin typeface="Times New Roman"/>
                <a:ea typeface="Calibri"/>
                <a:cs typeface="Times New Roman"/>
              </a:rPr>
              <a:t>_____________</a:t>
            </a:r>
            <a:br>
              <a:rPr lang="ru-RU" b="1" dirty="0">
                <a:solidFill>
                  <a:schemeClr val="tx1"/>
                </a:solidFill>
                <a:latin typeface="Times New Roman"/>
                <a:ea typeface="Calibri"/>
                <a:cs typeface="Times New Roman"/>
              </a:rPr>
            </a:br>
            <a:r>
              <a:rPr lang="ru-RU" b="1" baseline="30000" dirty="0">
                <a:solidFill>
                  <a:schemeClr val="tx1"/>
                </a:solidFill>
                <a:latin typeface="Times New Roman"/>
                <a:ea typeface="Calibri"/>
                <a:cs typeface="Times New Roman"/>
              </a:rPr>
              <a:t>(подпись)</a:t>
            </a:r>
            <a:endParaRPr lang="ru-RU" sz="2000" b="1" dirty="0">
              <a:solidFill>
                <a:schemeClr val="tx1"/>
              </a:solidFill>
              <a:latin typeface="Calibri"/>
              <a:ea typeface="Calibri"/>
              <a:cs typeface="Times New Roman"/>
            </a:endParaRPr>
          </a:p>
          <a:p>
            <a:pPr marL="114300" indent="0">
              <a:lnSpc>
                <a:spcPct val="115000"/>
              </a:lnSpc>
              <a:spcAft>
                <a:spcPts val="0"/>
              </a:spcAft>
              <a:buNone/>
            </a:pPr>
            <a:r>
              <a:rPr lang="ru-RU" b="1" dirty="0">
                <a:solidFill>
                  <a:schemeClr val="tx1"/>
                </a:solidFill>
                <a:latin typeface="Times New Roman"/>
                <a:ea typeface="Calibri"/>
                <a:cs typeface="Times New Roman"/>
              </a:rPr>
              <a:t>Рассмотрено зав. отделением:</a:t>
            </a:r>
            <a:br>
              <a:rPr lang="ru-RU" b="1" dirty="0">
                <a:solidFill>
                  <a:schemeClr val="tx1"/>
                </a:solidFill>
                <a:latin typeface="Times New Roman"/>
                <a:ea typeface="Calibri"/>
                <a:cs typeface="Times New Roman"/>
              </a:rPr>
            </a:br>
            <a:r>
              <a:rPr lang="ru-RU" b="1" dirty="0">
                <a:solidFill>
                  <a:schemeClr val="tx1"/>
                </a:solidFill>
                <a:latin typeface="Times New Roman"/>
                <a:ea typeface="Calibri"/>
                <a:cs typeface="Times New Roman"/>
              </a:rPr>
              <a:t>_________________________</a:t>
            </a:r>
            <a:endParaRPr lang="ru-RU" sz="2000" b="1" dirty="0">
              <a:solidFill>
                <a:schemeClr val="tx1"/>
              </a:solidFill>
              <a:latin typeface="Calibri"/>
              <a:ea typeface="Calibri"/>
              <a:cs typeface="Times New Roman"/>
            </a:endParaRPr>
          </a:p>
          <a:p>
            <a:endParaRPr lang="ru-RU" dirty="0"/>
          </a:p>
        </p:txBody>
      </p:sp>
    </p:spTree>
    <p:extLst>
      <p:ext uri="{BB962C8B-B14F-4D97-AF65-F5344CB8AC3E}">
        <p14:creationId xmlns:p14="http://schemas.microsoft.com/office/powerpoint/2010/main" val="109207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4. Обязанности студентов</a:t>
            </a:r>
            <a:endParaRPr lang="ru-RU" b="1" dirty="0">
              <a:solidFill>
                <a:srgbClr val="C00000"/>
              </a:solidFill>
            </a:endParaRPr>
          </a:p>
        </p:txBody>
      </p:sp>
      <p:sp>
        <p:nvSpPr>
          <p:cNvPr id="3" name="Объект 2"/>
          <p:cNvSpPr>
            <a:spLocks noGrp="1"/>
          </p:cNvSpPr>
          <p:nvPr>
            <p:ph idx="1"/>
          </p:nvPr>
        </p:nvSpPr>
        <p:spPr>
          <a:xfrm>
            <a:off x="182880" y="1780032"/>
            <a:ext cx="8827008" cy="4913376"/>
          </a:xfrm>
        </p:spPr>
        <p:txBody>
          <a:bodyPr>
            <a:normAutofit fontScale="25000" lnSpcReduction="20000"/>
          </a:bodyPr>
          <a:lstStyle/>
          <a:p>
            <a:pPr marL="114300" indent="0">
              <a:buNone/>
            </a:pPr>
            <a:r>
              <a:rPr lang="ru-RU" sz="5600" b="1" dirty="0">
                <a:solidFill>
                  <a:schemeClr val="tx1"/>
                </a:solidFill>
              </a:rPr>
              <a:t>4.6. Во время занятий:</a:t>
            </a:r>
          </a:p>
          <a:p>
            <a:pPr marL="114300" indent="0">
              <a:buNone/>
            </a:pPr>
            <a:r>
              <a:rPr lang="ru-RU" sz="5600" b="1" dirty="0">
                <a:solidFill>
                  <a:schemeClr val="tx1"/>
                </a:solidFill>
              </a:rPr>
              <a:t>-  быть внимательными (не разговаривать, не заниматься посторонними делами,  слушать объяснение преподавателя и ответы других студентов, выполнять все указания преподавателя). </a:t>
            </a:r>
          </a:p>
          <a:p>
            <a:pPr marL="114300" indent="0">
              <a:buNone/>
            </a:pPr>
            <a:r>
              <a:rPr lang="ru-RU" sz="5600" b="1" dirty="0">
                <a:solidFill>
                  <a:schemeClr val="tx1"/>
                </a:solidFill>
              </a:rPr>
              <a:t>- вход и выход из аудитории во время учебного занятия только с разрешения преподавателя. </a:t>
            </a:r>
          </a:p>
          <a:p>
            <a:pPr marL="114300" indent="0">
              <a:buNone/>
            </a:pPr>
            <a:r>
              <a:rPr lang="ru-RU" sz="5600" b="1" dirty="0">
                <a:solidFill>
                  <a:schemeClr val="tx1"/>
                </a:solidFill>
              </a:rPr>
              <a:t>- пользоваться только теми инструментами, приборами, устройствами, которые указаны руководителем занятий, обращаться с ними бережно, соблюдать правила техники безопасности. </a:t>
            </a:r>
          </a:p>
          <a:p>
            <a:pPr marL="114300" indent="0">
              <a:buNone/>
            </a:pPr>
            <a:r>
              <a:rPr lang="ru-RU" sz="5600" b="1" dirty="0" smtClean="0">
                <a:solidFill>
                  <a:schemeClr val="tx1"/>
                </a:solidFill>
              </a:rPr>
              <a:t>4.7</a:t>
            </a:r>
            <a:r>
              <a:rPr lang="ru-RU" sz="5600" b="1" dirty="0">
                <a:solidFill>
                  <a:schemeClr val="tx1"/>
                </a:solidFill>
              </a:rPr>
              <a:t>. В установленные сроки выполнять задания, предусмотренные учебным планом и программами. </a:t>
            </a:r>
          </a:p>
          <a:p>
            <a:pPr marL="114300" indent="0">
              <a:buNone/>
            </a:pPr>
            <a:r>
              <a:rPr lang="ru-RU" sz="5600" b="1" dirty="0" smtClean="0">
                <a:solidFill>
                  <a:schemeClr val="tx1"/>
                </a:solidFill>
              </a:rPr>
              <a:t>4.8</a:t>
            </a:r>
            <a:r>
              <a:rPr lang="ru-RU" sz="5600" b="1" dirty="0">
                <a:solidFill>
                  <a:schemeClr val="tx1"/>
                </a:solidFill>
              </a:rPr>
              <a:t>. Беречь имущество техникума: книги, оборудование, мебель. В случае их порчи, зафиксированной документально, возместить материальный ущерб. </a:t>
            </a:r>
          </a:p>
          <a:p>
            <a:pPr marL="114300" indent="0">
              <a:buNone/>
            </a:pPr>
            <a:r>
              <a:rPr lang="ru-RU" sz="5600" b="1" dirty="0" smtClean="0">
                <a:solidFill>
                  <a:schemeClr val="tx1"/>
                </a:solidFill>
              </a:rPr>
              <a:t>4.9</a:t>
            </a:r>
            <a:r>
              <a:rPr lang="ru-RU" sz="5600" b="1" dirty="0">
                <a:solidFill>
                  <a:schemeClr val="tx1"/>
                </a:solidFill>
              </a:rPr>
              <a:t>. Быть вежливыми: </a:t>
            </a:r>
          </a:p>
          <a:p>
            <a:pPr marL="114300" indent="0">
              <a:buNone/>
            </a:pPr>
            <a:r>
              <a:rPr lang="ru-RU" sz="5600" b="1" dirty="0">
                <a:solidFill>
                  <a:schemeClr val="tx1"/>
                </a:solidFill>
              </a:rPr>
              <a:t>- при входе в аудиторию преподавателя и администрации техникума  приветствовать  их, вставая с места. </a:t>
            </a:r>
          </a:p>
          <a:p>
            <a:pPr marL="114300" indent="0">
              <a:buNone/>
            </a:pPr>
            <a:r>
              <a:rPr lang="ru-RU" sz="5600" b="1" dirty="0">
                <a:solidFill>
                  <a:schemeClr val="tx1"/>
                </a:solidFill>
              </a:rPr>
              <a:t>- при встрече приветствовать преподавателей и других работников техникум. </a:t>
            </a:r>
          </a:p>
          <a:p>
            <a:pPr marL="114300" indent="0">
              <a:buNone/>
            </a:pPr>
            <a:r>
              <a:rPr lang="ru-RU" sz="5600" b="1" dirty="0">
                <a:solidFill>
                  <a:schemeClr val="tx1"/>
                </a:solidFill>
              </a:rPr>
              <a:t>- в дверях и проходах пропускать вперед преподавателей, работников техникума, пожилых людей. </a:t>
            </a:r>
          </a:p>
          <a:p>
            <a:pPr marL="114300" indent="0">
              <a:buNone/>
            </a:pPr>
            <a:r>
              <a:rPr lang="ru-RU" sz="5600" b="1" dirty="0">
                <a:solidFill>
                  <a:schemeClr val="tx1"/>
                </a:solidFill>
              </a:rPr>
              <a:t>- по лестницам подниматься и спускаться спокойно, придерживаясь правой стороны. </a:t>
            </a:r>
          </a:p>
          <a:p>
            <a:pPr marL="114300" indent="0">
              <a:buNone/>
            </a:pPr>
            <a:r>
              <a:rPr lang="ru-RU" sz="5600" b="1" dirty="0" smtClean="0">
                <a:solidFill>
                  <a:schemeClr val="tx1"/>
                </a:solidFill>
              </a:rPr>
              <a:t>4.10</a:t>
            </a:r>
            <a:r>
              <a:rPr lang="ru-RU" sz="5600" b="1" dirty="0">
                <a:solidFill>
                  <a:schemeClr val="tx1"/>
                </a:solidFill>
              </a:rPr>
              <a:t>. Содержать в чистоте свое рабочее место в аудитории, выполнять, предусмотренные работы по самообслуживанию: генеральные уборки аудитории один раз в месяц, субботники по уборке территории техникума.</a:t>
            </a:r>
          </a:p>
          <a:p>
            <a:endParaRPr lang="ru-RU" dirty="0"/>
          </a:p>
        </p:txBody>
      </p:sp>
    </p:spTree>
    <p:extLst>
      <p:ext uri="{BB962C8B-B14F-4D97-AF65-F5344CB8AC3E}">
        <p14:creationId xmlns:p14="http://schemas.microsoft.com/office/powerpoint/2010/main" val="3243792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Студентам запрещено</a:t>
            </a:r>
            <a:endParaRPr lang="ru-RU" b="1" dirty="0">
              <a:solidFill>
                <a:srgbClr val="C00000"/>
              </a:solidFill>
            </a:endParaRPr>
          </a:p>
        </p:txBody>
      </p:sp>
      <p:sp>
        <p:nvSpPr>
          <p:cNvPr id="3" name="Объект 2"/>
          <p:cNvSpPr>
            <a:spLocks noGrp="1"/>
          </p:cNvSpPr>
          <p:nvPr>
            <p:ph idx="1"/>
          </p:nvPr>
        </p:nvSpPr>
        <p:spPr>
          <a:xfrm>
            <a:off x="256032" y="1633728"/>
            <a:ext cx="8631936" cy="5059680"/>
          </a:xfrm>
        </p:spPr>
        <p:txBody>
          <a:bodyPr>
            <a:normAutofit fontScale="62500" lnSpcReduction="20000"/>
          </a:bodyPr>
          <a:lstStyle/>
          <a:p>
            <a:pPr marL="114300" indent="0">
              <a:buNone/>
            </a:pPr>
            <a:r>
              <a:rPr lang="ru-RU" sz="2600" b="1" dirty="0" smtClean="0">
                <a:solidFill>
                  <a:schemeClr val="tx1"/>
                </a:solidFill>
              </a:rPr>
              <a:t>5.2</a:t>
            </a:r>
            <a:r>
              <a:rPr lang="ru-RU" sz="2600" b="1" dirty="0">
                <a:solidFill>
                  <a:schemeClr val="tx1"/>
                </a:solidFill>
              </a:rPr>
              <a:t>.  Приносить и употреблять алкогольные напитки, наркотики и психотропные вещества. </a:t>
            </a:r>
            <a:r>
              <a:rPr lang="ru-RU" sz="2600" b="1" dirty="0" smtClean="0">
                <a:solidFill>
                  <a:schemeClr val="tx1"/>
                </a:solidFill>
              </a:rPr>
              <a:t>Находиться </a:t>
            </a:r>
            <a:r>
              <a:rPr lang="ru-RU" sz="2600" b="1" dirty="0">
                <a:solidFill>
                  <a:schemeClr val="tx1"/>
                </a:solidFill>
              </a:rPr>
              <a:t>в состоянии алкогольного, </a:t>
            </a:r>
            <a:r>
              <a:rPr lang="ru-RU" sz="2600" b="1" dirty="0" smtClean="0">
                <a:solidFill>
                  <a:schemeClr val="tx1"/>
                </a:solidFill>
              </a:rPr>
              <a:t>наркотического </a:t>
            </a:r>
            <a:r>
              <a:rPr lang="ru-RU" sz="2600" b="1" dirty="0">
                <a:solidFill>
                  <a:schemeClr val="tx1"/>
                </a:solidFill>
              </a:rPr>
              <a:t>или токсического опьянения.</a:t>
            </a:r>
          </a:p>
          <a:p>
            <a:pPr marL="114300" indent="0">
              <a:buNone/>
            </a:pPr>
            <a:endParaRPr lang="ru-RU" sz="2600" b="1" dirty="0" smtClean="0">
              <a:solidFill>
                <a:schemeClr val="tx1"/>
              </a:solidFill>
            </a:endParaRPr>
          </a:p>
          <a:p>
            <a:pPr marL="114300" indent="0">
              <a:buNone/>
            </a:pPr>
            <a:r>
              <a:rPr lang="ru-RU" sz="2600" b="1" dirty="0" smtClean="0">
                <a:solidFill>
                  <a:schemeClr val="tx1"/>
                </a:solidFill>
              </a:rPr>
              <a:t>5.3</a:t>
            </a:r>
            <a:r>
              <a:rPr lang="ru-RU" sz="2600" b="1" dirty="0">
                <a:solidFill>
                  <a:schemeClr val="tx1"/>
                </a:solidFill>
              </a:rPr>
              <a:t>. Употреблять ненормативную лексику, нецензурную брань, вести разговор на темы </a:t>
            </a:r>
            <a:r>
              <a:rPr lang="ru-RU" sz="2600" b="1" dirty="0" smtClean="0">
                <a:solidFill>
                  <a:schemeClr val="tx1"/>
                </a:solidFill>
              </a:rPr>
              <a:t>порнографии</a:t>
            </a:r>
            <a:r>
              <a:rPr lang="ru-RU" sz="2600" b="1" dirty="0">
                <a:solidFill>
                  <a:schemeClr val="tx1"/>
                </a:solidFill>
              </a:rPr>
              <a:t>, насилия, агрессии, терроризма, бандитизма. </a:t>
            </a:r>
          </a:p>
          <a:p>
            <a:pPr marL="114300" indent="0">
              <a:buNone/>
            </a:pPr>
            <a:endParaRPr lang="ru-RU" sz="2600" b="1" dirty="0" smtClean="0">
              <a:solidFill>
                <a:schemeClr val="tx1"/>
              </a:solidFill>
            </a:endParaRPr>
          </a:p>
          <a:p>
            <a:pPr marL="114300" indent="0">
              <a:buNone/>
            </a:pPr>
            <a:r>
              <a:rPr lang="ru-RU" sz="2600" b="1" dirty="0" smtClean="0">
                <a:solidFill>
                  <a:schemeClr val="tx1"/>
                </a:solidFill>
              </a:rPr>
              <a:t>5.4</a:t>
            </a:r>
            <a:r>
              <a:rPr lang="ru-RU" sz="2600" b="1" dirty="0">
                <a:solidFill>
                  <a:schemeClr val="tx1"/>
                </a:solidFill>
              </a:rPr>
              <a:t>. Ущемлять честь и достоинство преподавателей, сотрудников и студентов техникума, словом или действием наносить оскорбление окружающим.</a:t>
            </a:r>
          </a:p>
          <a:p>
            <a:pPr marL="114300" indent="0">
              <a:buNone/>
            </a:pPr>
            <a:endParaRPr lang="ru-RU" sz="2600" b="1" dirty="0" smtClean="0">
              <a:solidFill>
                <a:schemeClr val="tx1"/>
              </a:solidFill>
            </a:endParaRPr>
          </a:p>
          <a:p>
            <a:pPr marL="114300" indent="0">
              <a:buNone/>
            </a:pPr>
            <a:r>
              <a:rPr lang="ru-RU" sz="2600" b="1" dirty="0" smtClean="0">
                <a:solidFill>
                  <a:schemeClr val="tx1"/>
                </a:solidFill>
              </a:rPr>
              <a:t>5.5</a:t>
            </a:r>
            <a:r>
              <a:rPr lang="ru-RU" sz="2600" b="1" dirty="0">
                <a:solidFill>
                  <a:schemeClr val="tx1"/>
                </a:solidFill>
              </a:rPr>
              <a:t>. Пользоваться сотовыми телефонами на всех видах учебных и практических занятий.</a:t>
            </a:r>
          </a:p>
          <a:p>
            <a:pPr marL="114300" indent="0">
              <a:buNone/>
            </a:pPr>
            <a:endParaRPr lang="ru-RU" sz="2600" b="1" dirty="0" smtClean="0">
              <a:solidFill>
                <a:schemeClr val="tx1"/>
              </a:solidFill>
            </a:endParaRPr>
          </a:p>
          <a:p>
            <a:pPr marL="114300" indent="0">
              <a:buNone/>
            </a:pPr>
            <a:r>
              <a:rPr lang="ru-RU" sz="2600" b="1" dirty="0" smtClean="0">
                <a:solidFill>
                  <a:schemeClr val="tx1"/>
                </a:solidFill>
              </a:rPr>
              <a:t>5.6</a:t>
            </a:r>
            <a:r>
              <a:rPr lang="ru-RU" sz="2600" b="1" dirty="0">
                <a:solidFill>
                  <a:schemeClr val="tx1"/>
                </a:solidFill>
              </a:rPr>
              <a:t>. Находиться в техникуме в верхней одежде и головных уборах (за исключением помещения гардероба), приходить в техникум в спортивной одежде, майках и шортах, пляжных шлёпках.</a:t>
            </a:r>
          </a:p>
          <a:p>
            <a:pPr marL="114300" indent="0">
              <a:buNone/>
            </a:pPr>
            <a:endParaRPr lang="ru-RU" sz="2600" b="1" dirty="0" smtClean="0">
              <a:solidFill>
                <a:schemeClr val="tx1"/>
              </a:solidFill>
            </a:endParaRPr>
          </a:p>
          <a:p>
            <a:pPr marL="114300" indent="0">
              <a:buNone/>
            </a:pPr>
            <a:r>
              <a:rPr lang="ru-RU" sz="2600" b="1" dirty="0" smtClean="0">
                <a:solidFill>
                  <a:schemeClr val="tx1"/>
                </a:solidFill>
              </a:rPr>
              <a:t>5.7</a:t>
            </a:r>
            <a:r>
              <a:rPr lang="ru-RU" sz="2600" b="1" dirty="0">
                <a:solidFill>
                  <a:schemeClr val="tx1"/>
                </a:solidFill>
              </a:rPr>
              <a:t>. Причинять своими действиями ущерб оборудованию, инвентарю техникума.</a:t>
            </a:r>
          </a:p>
          <a:p>
            <a:pPr marL="114300" indent="0">
              <a:buNone/>
            </a:pPr>
            <a:endParaRPr lang="ru-RU" sz="2600" b="1" dirty="0" smtClean="0">
              <a:solidFill>
                <a:schemeClr val="tx1"/>
              </a:solidFill>
            </a:endParaRPr>
          </a:p>
          <a:p>
            <a:pPr marL="114300" indent="0">
              <a:buNone/>
            </a:pPr>
            <a:r>
              <a:rPr lang="ru-RU" sz="2600" b="1" dirty="0" smtClean="0">
                <a:solidFill>
                  <a:schemeClr val="tx1"/>
                </a:solidFill>
              </a:rPr>
              <a:t>5.8</a:t>
            </a:r>
            <a:r>
              <a:rPr lang="ru-RU" sz="2600" b="1" dirty="0">
                <a:solidFill>
                  <a:schemeClr val="tx1"/>
                </a:solidFill>
              </a:rPr>
              <a:t>. Приводить посторонних лиц. </a:t>
            </a:r>
          </a:p>
          <a:p>
            <a:endParaRPr lang="ru-RU" dirty="0"/>
          </a:p>
        </p:txBody>
      </p:sp>
    </p:spTree>
    <p:extLst>
      <p:ext uri="{BB962C8B-B14F-4D97-AF65-F5344CB8AC3E}">
        <p14:creationId xmlns:p14="http://schemas.microsoft.com/office/powerpoint/2010/main" val="1849968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Требования к внешнему виду студентов</a:t>
            </a:r>
            <a:endParaRPr lang="ru-RU" b="1" dirty="0">
              <a:solidFill>
                <a:srgbClr val="C00000"/>
              </a:solidFill>
            </a:endParaRPr>
          </a:p>
        </p:txBody>
      </p:sp>
      <p:sp>
        <p:nvSpPr>
          <p:cNvPr id="3" name="Объект 2"/>
          <p:cNvSpPr>
            <a:spLocks noGrp="1"/>
          </p:cNvSpPr>
          <p:nvPr>
            <p:ph idx="1"/>
          </p:nvPr>
        </p:nvSpPr>
        <p:spPr/>
        <p:txBody>
          <a:bodyPr>
            <a:normAutofit/>
          </a:bodyPr>
          <a:lstStyle/>
          <a:p>
            <a:pPr marL="114300" indent="0" algn="ctr">
              <a:buNone/>
            </a:pPr>
            <a:r>
              <a:rPr lang="ru-RU" sz="5400" dirty="0">
                <a:solidFill>
                  <a:schemeClr val="tx1"/>
                </a:solidFill>
              </a:rPr>
              <a:t>4.4. Иметь аккуратный внешний вид, придерживаться учебно - делового  стиля одежды.</a:t>
            </a:r>
          </a:p>
        </p:txBody>
      </p:sp>
    </p:spTree>
    <p:extLst>
      <p:ext uri="{BB962C8B-B14F-4D97-AF65-F5344CB8AC3E}">
        <p14:creationId xmlns:p14="http://schemas.microsoft.com/office/powerpoint/2010/main" val="385194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Запрещено</a:t>
            </a:r>
            <a:endParaRPr lang="ru-RU" b="1" dirty="0">
              <a:solidFill>
                <a:srgbClr val="FF0000"/>
              </a:solidFill>
            </a:endParaRPr>
          </a:p>
        </p:txBody>
      </p:sp>
      <p:sp>
        <p:nvSpPr>
          <p:cNvPr id="3" name="Объект 2"/>
          <p:cNvSpPr>
            <a:spLocks noGrp="1"/>
          </p:cNvSpPr>
          <p:nvPr>
            <p:ph idx="1"/>
          </p:nvPr>
        </p:nvSpPr>
        <p:spPr/>
        <p:txBody>
          <a:bodyPr>
            <a:normAutofit/>
          </a:bodyPr>
          <a:lstStyle/>
          <a:p>
            <a:pPr marL="114300" indent="0" algn="ctr">
              <a:buNone/>
            </a:pPr>
            <a:r>
              <a:rPr lang="ru-RU" sz="4800" dirty="0">
                <a:solidFill>
                  <a:schemeClr val="tx1"/>
                </a:solidFill>
              </a:rPr>
              <a:t>5.1. Курить в помещении техникума, у входов в техникум, в том числе электронные сигареты.</a:t>
            </a:r>
          </a:p>
          <a:p>
            <a:pPr marL="114300" indent="0">
              <a:buNone/>
            </a:pPr>
            <a:endParaRPr lang="ru-RU" dirty="0"/>
          </a:p>
        </p:txBody>
      </p:sp>
    </p:spTree>
    <p:extLst>
      <p:ext uri="{BB962C8B-B14F-4D97-AF65-F5344CB8AC3E}">
        <p14:creationId xmlns:p14="http://schemas.microsoft.com/office/powerpoint/2010/main" val="1608870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5. Стипендия</a:t>
            </a:r>
            <a:endParaRPr lang="ru-RU" b="1" dirty="0">
              <a:solidFill>
                <a:srgbClr val="C00000"/>
              </a:solidFill>
            </a:endParaRPr>
          </a:p>
        </p:txBody>
      </p:sp>
      <p:sp>
        <p:nvSpPr>
          <p:cNvPr id="3" name="Объект 2"/>
          <p:cNvSpPr>
            <a:spLocks noGrp="1"/>
          </p:cNvSpPr>
          <p:nvPr>
            <p:ph idx="1"/>
          </p:nvPr>
        </p:nvSpPr>
        <p:spPr>
          <a:xfrm>
            <a:off x="195072" y="1752600"/>
            <a:ext cx="8753856" cy="4940808"/>
          </a:xfrm>
        </p:spPr>
        <p:txBody>
          <a:bodyPr>
            <a:normAutofit fontScale="62500" lnSpcReduction="20000"/>
          </a:bodyPr>
          <a:lstStyle/>
          <a:p>
            <a:pPr marL="114300" indent="0">
              <a:buNone/>
            </a:pPr>
            <a:r>
              <a:rPr lang="ru-RU" b="1" dirty="0">
                <a:solidFill>
                  <a:schemeClr val="tx1"/>
                </a:solidFill>
              </a:rPr>
              <a:t>2.1. Государственная академическая стипендия назначается студентам в зависимости от успехов в учёбе на основании результатов промежуточной аттестации не реже двух раз в год</a:t>
            </a:r>
            <a:r>
              <a:rPr lang="ru-RU" b="1" dirty="0" smtClean="0">
                <a:solidFill>
                  <a:schemeClr val="tx1"/>
                </a:solidFill>
              </a:rPr>
              <a:t>.</a:t>
            </a:r>
            <a:endParaRPr lang="ru-RU" b="1" dirty="0">
              <a:solidFill>
                <a:schemeClr val="tx1"/>
              </a:solidFill>
            </a:endParaRPr>
          </a:p>
          <a:p>
            <a:pPr marL="114300" indent="0">
              <a:buNone/>
            </a:pPr>
            <a:endParaRPr lang="ru-RU" b="1" dirty="0" smtClean="0">
              <a:solidFill>
                <a:schemeClr val="tx1"/>
              </a:solidFill>
            </a:endParaRPr>
          </a:p>
          <a:p>
            <a:pPr marL="114300" indent="0">
              <a:buNone/>
            </a:pPr>
            <a:r>
              <a:rPr lang="ru-RU" b="1" dirty="0" smtClean="0">
                <a:solidFill>
                  <a:schemeClr val="tx1"/>
                </a:solidFill>
              </a:rPr>
              <a:t>2.2.Студент</a:t>
            </a:r>
            <a:r>
              <a:rPr lang="ru-RU" b="1" dirty="0">
                <a:solidFill>
                  <a:schemeClr val="tx1"/>
                </a:solidFill>
              </a:rPr>
              <a:t>, которому назначается государственная академическая стипендия, должен соответствовать следующим требованиям:</a:t>
            </a:r>
          </a:p>
          <a:p>
            <a:pPr marL="114300" indent="0">
              <a:buNone/>
            </a:pPr>
            <a:r>
              <a:rPr lang="ru-RU" b="1" dirty="0">
                <a:solidFill>
                  <a:schemeClr val="tx1"/>
                </a:solidFill>
              </a:rPr>
              <a:t>- отсутствие по итогам промежуточной аттестации оценки «удовлетворительно»;</a:t>
            </a:r>
          </a:p>
          <a:p>
            <a:pPr marL="114300" indent="0">
              <a:buNone/>
            </a:pPr>
            <a:r>
              <a:rPr lang="ru-RU" b="1" dirty="0">
                <a:solidFill>
                  <a:schemeClr val="tx1"/>
                </a:solidFill>
              </a:rPr>
              <a:t>- отсутствие академической задолженности.</a:t>
            </a:r>
          </a:p>
          <a:p>
            <a:pPr marL="114300" indent="0">
              <a:buNone/>
            </a:pPr>
            <a:endParaRPr lang="ru-RU" b="1" dirty="0" smtClean="0">
              <a:solidFill>
                <a:schemeClr val="tx1"/>
              </a:solidFill>
            </a:endParaRPr>
          </a:p>
          <a:p>
            <a:pPr marL="114300" indent="0">
              <a:buNone/>
            </a:pPr>
            <a:r>
              <a:rPr lang="ru-RU" b="1" dirty="0" smtClean="0">
                <a:solidFill>
                  <a:schemeClr val="tx1"/>
                </a:solidFill>
              </a:rPr>
              <a:t>2.3</a:t>
            </a:r>
            <a:r>
              <a:rPr lang="ru-RU" b="1" dirty="0">
                <a:solidFill>
                  <a:schemeClr val="tx1"/>
                </a:solidFill>
              </a:rPr>
              <a:t>. В период с начала учебного года до прохождения первой промежуточной аттестации государственная академическая стипендия выплачивается всем студентам первого курса, обучающимся по очной форме обучения за счет бюджетных ассигнований областного бюджета</a:t>
            </a:r>
            <a:r>
              <a:rPr lang="ru-RU" b="1" dirty="0" smtClean="0">
                <a:solidFill>
                  <a:schemeClr val="tx1"/>
                </a:solidFill>
              </a:rPr>
              <a:t>.</a:t>
            </a:r>
          </a:p>
          <a:p>
            <a:pPr marL="114300" indent="0">
              <a:buNone/>
            </a:pPr>
            <a:endParaRPr lang="ru-RU" b="1" dirty="0" smtClean="0">
              <a:solidFill>
                <a:schemeClr val="tx1"/>
              </a:solidFill>
            </a:endParaRPr>
          </a:p>
          <a:p>
            <a:pPr marL="114300" indent="0">
              <a:buNone/>
            </a:pPr>
            <a:r>
              <a:rPr lang="ru-RU" b="1" dirty="0" smtClean="0">
                <a:solidFill>
                  <a:schemeClr val="tx1"/>
                </a:solidFill>
              </a:rPr>
              <a:t>3.3</a:t>
            </a:r>
            <a:r>
              <a:rPr lang="ru-RU" b="1" dirty="0">
                <a:solidFill>
                  <a:schemeClr val="tx1"/>
                </a:solidFill>
              </a:rPr>
              <a:t>. Государственная социальная стипендия назначается также студентам, получившим государственную социальную помощь.  Государственная социальная стипендия назначается указанной категории студентов со дня представления в техникум документа, подтверждающего назначение государственной социальной помощи, на один год со дня назначения указанной государственной социальной помощи. Для получения социальной стипендии студенты, имеющие право на получение государственной социальной помощи, ежегодно предоставляют в Стипендиальную комиссию техникума, документ, подтверждающий наличие оснований для получения социальной стипендии, выдаваемую органом социальной защиты населения по месту жительства.</a:t>
            </a:r>
          </a:p>
          <a:p>
            <a:endParaRPr lang="ru-RU" dirty="0"/>
          </a:p>
        </p:txBody>
      </p:sp>
    </p:spTree>
    <p:extLst>
      <p:ext uri="{BB962C8B-B14F-4D97-AF65-F5344CB8AC3E}">
        <p14:creationId xmlns:p14="http://schemas.microsoft.com/office/powerpoint/2010/main" val="1429123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Повестка собрания</a:t>
            </a:r>
            <a:endParaRPr lang="ru-RU" b="1" dirty="0">
              <a:solidFill>
                <a:srgbClr val="FF0000"/>
              </a:solidFill>
            </a:endParaRPr>
          </a:p>
        </p:txBody>
      </p:sp>
      <p:sp>
        <p:nvSpPr>
          <p:cNvPr id="3" name="Объект 2"/>
          <p:cNvSpPr>
            <a:spLocks noGrp="1"/>
          </p:cNvSpPr>
          <p:nvPr>
            <p:ph idx="1"/>
          </p:nvPr>
        </p:nvSpPr>
        <p:spPr/>
        <p:txBody>
          <a:bodyPr>
            <a:normAutofit/>
          </a:bodyPr>
          <a:lstStyle/>
          <a:p>
            <a:pPr marL="571500" indent="-457200">
              <a:buAutoNum type="arabicParenR"/>
            </a:pPr>
            <a:r>
              <a:rPr lang="ru-RU" dirty="0" smtClean="0"/>
              <a:t>Нормативные документы, регулирующие деятельность ОУ</a:t>
            </a:r>
          </a:p>
          <a:p>
            <a:pPr marL="571500" indent="-457200">
              <a:buAutoNum type="arabicParenR"/>
            </a:pPr>
            <a:r>
              <a:rPr lang="ru-RU" dirty="0" smtClean="0"/>
              <a:t>Организация учебного процесса</a:t>
            </a:r>
          </a:p>
          <a:p>
            <a:pPr marL="571500" indent="-457200">
              <a:buAutoNum type="arabicParenR"/>
            </a:pPr>
            <a:r>
              <a:rPr lang="ru-RU" dirty="0" smtClean="0"/>
              <a:t>Виды аттестации</a:t>
            </a:r>
          </a:p>
          <a:p>
            <a:pPr marL="571500" indent="-457200">
              <a:buAutoNum type="arabicParenR"/>
            </a:pPr>
            <a:r>
              <a:rPr lang="ru-RU" dirty="0" smtClean="0"/>
              <a:t>Обязанности обучающихся ОУ</a:t>
            </a:r>
          </a:p>
          <a:p>
            <a:pPr marL="571500" indent="-457200">
              <a:buAutoNum type="arabicParenR"/>
            </a:pPr>
            <a:r>
              <a:rPr lang="ru-RU" dirty="0" smtClean="0"/>
              <a:t>Академическая и социальная стипендии</a:t>
            </a:r>
          </a:p>
          <a:p>
            <a:pPr marL="571500" indent="-457200">
              <a:buAutoNum type="arabicParenR"/>
            </a:pPr>
            <a:r>
              <a:rPr lang="ru-RU" dirty="0" smtClean="0"/>
              <a:t>Отчисление обучающихся ОУ</a:t>
            </a:r>
          </a:p>
          <a:p>
            <a:pPr marL="571500" indent="-457200">
              <a:buAutoNum type="arabicParenR"/>
            </a:pPr>
            <a:r>
              <a:rPr lang="ru-RU" dirty="0" smtClean="0"/>
              <a:t>Перевод обучающегося на бюджетное обучение</a:t>
            </a:r>
          </a:p>
          <a:p>
            <a:pPr marL="571500" indent="-457200">
              <a:buAutoNum type="arabicParenR"/>
            </a:pPr>
            <a:endParaRPr lang="ru-RU" dirty="0"/>
          </a:p>
        </p:txBody>
      </p:sp>
    </p:spTree>
    <p:extLst>
      <p:ext uri="{BB962C8B-B14F-4D97-AF65-F5344CB8AC3E}">
        <p14:creationId xmlns:p14="http://schemas.microsoft.com/office/powerpoint/2010/main" val="1048174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474572950"/>
              </p:ext>
            </p:extLst>
          </p:nvPr>
        </p:nvGraphicFramePr>
        <p:xfrm>
          <a:off x="395958" y="2435732"/>
          <a:ext cx="8352083" cy="4279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0" y="0"/>
            <a:ext cx="9144000" cy="142875"/>
          </a:xfrm>
          <a:prstGeom prst="rect">
            <a:avLst/>
          </a:prstGeom>
          <a:solidFill>
            <a:srgbClr val="F269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ru-RU">
              <a:solidFill>
                <a:prstClr val="white"/>
              </a:solidFill>
            </a:endParaRPr>
          </a:p>
        </p:txBody>
      </p:sp>
      <p:sp>
        <p:nvSpPr>
          <p:cNvPr id="7" name="Прямоугольник 6"/>
          <p:cNvSpPr/>
          <p:nvPr/>
        </p:nvSpPr>
        <p:spPr>
          <a:xfrm>
            <a:off x="0" y="6715125"/>
            <a:ext cx="9144000" cy="142875"/>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ru-RU">
              <a:solidFill>
                <a:prstClr val="white"/>
              </a:solidFill>
            </a:endParaRPr>
          </a:p>
        </p:txBody>
      </p:sp>
      <p:sp>
        <p:nvSpPr>
          <p:cNvPr id="8" name="Title 1"/>
          <p:cNvSpPr txBox="1">
            <a:spLocks/>
          </p:cNvSpPr>
          <p:nvPr/>
        </p:nvSpPr>
        <p:spPr bwMode="auto">
          <a:xfrm>
            <a:off x="468313" y="266700"/>
            <a:ext cx="8115300" cy="774700"/>
          </a:xfrm>
          <a:prstGeom prst="rect">
            <a:avLst/>
          </a:prstGeom>
          <a:noFill/>
          <a:ln w="9525">
            <a:noFill/>
            <a:miter lim="800000"/>
            <a:headEnd/>
            <a:tailEnd/>
          </a:ln>
        </p:spPr>
        <p:txBody>
          <a:bodyPr anchor="ctr"/>
          <a:lstStyle/>
          <a:p>
            <a:pPr algn="ctr" defTabSz="457200" eaLnBrk="0" fontAlgn="base" hangingPunct="0">
              <a:spcBef>
                <a:spcPct val="0"/>
              </a:spcBef>
              <a:spcAft>
                <a:spcPct val="0"/>
              </a:spcAft>
              <a:defRPr/>
            </a:pPr>
            <a:endParaRPr lang="ru-RU" sz="3200" dirty="0" smtClean="0">
              <a:solidFill>
                <a:srgbClr val="1F497D"/>
              </a:solidFill>
              <a:latin typeface="Myriad Pro" pitchFamily="34" charset="0"/>
              <a:ea typeface="ＭＳ Ｐゴシック" charset="-128"/>
              <a:cs typeface="Arial" pitchFamily="34" charset="0"/>
            </a:endParaRPr>
          </a:p>
          <a:p>
            <a:pPr algn="ctr" defTabSz="457200" eaLnBrk="0" fontAlgn="base" hangingPunct="0">
              <a:spcBef>
                <a:spcPct val="0"/>
              </a:spcBef>
              <a:spcAft>
                <a:spcPct val="0"/>
              </a:spcAft>
              <a:defRPr/>
            </a:pPr>
            <a:endParaRPr lang="ru-RU" sz="3200" dirty="0">
              <a:solidFill>
                <a:srgbClr val="1F497D"/>
              </a:solidFill>
              <a:latin typeface="Myriad Pro" pitchFamily="34" charset="0"/>
              <a:ea typeface="ＭＳ Ｐゴシック" charset="-128"/>
              <a:cs typeface="Arial" pitchFamily="34" charset="0"/>
            </a:endParaRPr>
          </a:p>
          <a:p>
            <a:pPr algn="ctr" defTabSz="457200" eaLnBrk="0" fontAlgn="base" hangingPunct="0">
              <a:spcBef>
                <a:spcPct val="0"/>
              </a:spcBef>
              <a:spcAft>
                <a:spcPct val="0"/>
              </a:spcAft>
              <a:defRPr/>
            </a:pPr>
            <a:endParaRPr lang="ru-RU" sz="3200" dirty="0" smtClean="0">
              <a:solidFill>
                <a:srgbClr val="FF0000"/>
              </a:solidFill>
              <a:latin typeface="Myriad Pro" pitchFamily="34" charset="0"/>
              <a:ea typeface="ＭＳ Ｐゴシック" charset="-128"/>
              <a:cs typeface="Arial" pitchFamily="34" charset="0"/>
            </a:endParaRPr>
          </a:p>
          <a:p>
            <a:pPr algn="ctr" defTabSz="457200" eaLnBrk="0" fontAlgn="base" hangingPunct="0">
              <a:spcBef>
                <a:spcPct val="0"/>
              </a:spcBef>
              <a:spcAft>
                <a:spcPct val="0"/>
              </a:spcAft>
              <a:defRPr/>
            </a:pPr>
            <a:endParaRPr lang="ru-RU" sz="3200" dirty="0" smtClean="0">
              <a:solidFill>
                <a:srgbClr val="FF0000"/>
              </a:solidFill>
              <a:latin typeface="Myriad Pro" pitchFamily="34" charset="0"/>
              <a:ea typeface="ＭＳ Ｐゴシック" charset="-128"/>
              <a:cs typeface="Arial" pitchFamily="34" charset="0"/>
            </a:endParaRPr>
          </a:p>
          <a:p>
            <a:pPr algn="ctr" defTabSz="457200" eaLnBrk="0" fontAlgn="base" hangingPunct="0">
              <a:spcBef>
                <a:spcPct val="0"/>
              </a:spcBef>
              <a:spcAft>
                <a:spcPct val="0"/>
              </a:spcAft>
              <a:defRPr/>
            </a:pPr>
            <a:r>
              <a:rPr lang="ru-RU" sz="3200" b="1" dirty="0" smtClean="0">
                <a:solidFill>
                  <a:srgbClr val="FF0000"/>
                </a:solidFill>
                <a:latin typeface="Myriad Pro" pitchFamily="34" charset="0"/>
                <a:ea typeface="ＭＳ Ｐゴシック" charset="-128"/>
                <a:cs typeface="Arial" pitchFamily="34" charset="0"/>
              </a:rPr>
              <a:t>6</a:t>
            </a:r>
            <a:r>
              <a:rPr lang="ru-RU" sz="3200" b="1" dirty="0">
                <a:solidFill>
                  <a:srgbClr val="FF0000"/>
                </a:solidFill>
                <a:latin typeface="Myriad Pro" pitchFamily="34" charset="0"/>
                <a:ea typeface="ＭＳ Ｐゴシック" charset="-128"/>
                <a:cs typeface="Arial" pitchFamily="34" charset="0"/>
              </a:rPr>
              <a:t>. ОТЧИСЛЕНИЕ ОБУЧАЮЩИХСЯ ОУ</a:t>
            </a:r>
            <a:endParaRPr lang="ru-RU" sz="2000" b="1" dirty="0">
              <a:solidFill>
                <a:srgbClr val="1F497D"/>
              </a:solidFill>
              <a:latin typeface="Myriad Pro" pitchFamily="34" charset="0"/>
              <a:ea typeface="ＭＳ Ｐゴシック" charset="-128"/>
              <a:cs typeface="Arial" pitchFamily="34" charset="0"/>
            </a:endParaRPr>
          </a:p>
          <a:p>
            <a:pPr algn="ctr" defTabSz="457200" eaLnBrk="0" fontAlgn="base" hangingPunct="0">
              <a:spcBef>
                <a:spcPct val="0"/>
              </a:spcBef>
              <a:spcAft>
                <a:spcPct val="0"/>
              </a:spcAft>
              <a:defRPr/>
            </a:pPr>
            <a:endParaRPr lang="ru-RU" sz="3200" dirty="0" smtClean="0">
              <a:solidFill>
                <a:srgbClr val="FF0000"/>
              </a:solidFill>
              <a:latin typeface="Myriad Pro" pitchFamily="34" charset="0"/>
              <a:ea typeface="ＭＳ Ｐゴシック" charset="-128"/>
              <a:cs typeface="Arial" pitchFamily="34" charset="0"/>
            </a:endParaRPr>
          </a:p>
          <a:p>
            <a:pPr marL="457200" indent="-457200" algn="ctr" defTabSz="457200" eaLnBrk="0" fontAlgn="base" hangingPunct="0">
              <a:spcBef>
                <a:spcPct val="0"/>
              </a:spcBef>
              <a:spcAft>
                <a:spcPct val="0"/>
              </a:spcAft>
              <a:buAutoNum type="arabicPeriod"/>
              <a:defRPr/>
            </a:pPr>
            <a:r>
              <a:rPr lang="ru-RU" sz="2000" b="1" dirty="0" smtClean="0">
                <a:solidFill>
                  <a:srgbClr val="1F497D"/>
                </a:solidFill>
                <a:latin typeface="Myriad Pro" pitchFamily="34" charset="0"/>
                <a:ea typeface="ＭＳ Ｐゴシック" charset="-128"/>
                <a:cs typeface="Arial" pitchFamily="34" charset="0"/>
              </a:rPr>
              <a:t>Наличие неликвидированной(</a:t>
            </a:r>
            <a:r>
              <a:rPr lang="ru-RU" sz="2000" b="1" dirty="0" err="1" smtClean="0">
                <a:solidFill>
                  <a:srgbClr val="1F497D"/>
                </a:solidFill>
                <a:latin typeface="Myriad Pro" pitchFamily="34" charset="0"/>
                <a:ea typeface="ＭＳ Ｐゴシック" charset="-128"/>
                <a:cs typeface="Arial" pitchFamily="34" charset="0"/>
              </a:rPr>
              <a:t>ых</a:t>
            </a:r>
            <a:r>
              <a:rPr lang="ru-RU" sz="2000" b="1" dirty="0" smtClean="0">
                <a:solidFill>
                  <a:srgbClr val="1F497D"/>
                </a:solidFill>
                <a:latin typeface="Myriad Pro" pitchFamily="34" charset="0"/>
                <a:ea typeface="ＭＳ Ｐゴシック" charset="-128"/>
                <a:cs typeface="Arial" pitchFamily="34" charset="0"/>
              </a:rPr>
              <a:t>) академической(их) задолженности в установленные ОУ сроки.</a:t>
            </a:r>
          </a:p>
          <a:p>
            <a:pPr algn="ctr" defTabSz="457200" eaLnBrk="0" fontAlgn="base" hangingPunct="0">
              <a:spcBef>
                <a:spcPct val="0"/>
              </a:spcBef>
              <a:spcAft>
                <a:spcPct val="0"/>
              </a:spcAft>
              <a:defRPr/>
            </a:pPr>
            <a:r>
              <a:rPr lang="ru-RU" sz="2000" b="1" dirty="0" smtClean="0">
                <a:solidFill>
                  <a:srgbClr val="1F497D"/>
                </a:solidFill>
                <a:latin typeface="Myriad Pro" pitchFamily="34" charset="0"/>
                <a:ea typeface="ＭＳ Ｐゴシック" charset="-128"/>
                <a:cs typeface="Arial" pitchFamily="34" charset="0"/>
              </a:rPr>
              <a:t>Промежуточная </a:t>
            </a:r>
            <a:r>
              <a:rPr lang="ru-RU" sz="2000" b="1" dirty="0">
                <a:solidFill>
                  <a:srgbClr val="1F497D"/>
                </a:solidFill>
                <a:latin typeface="Myriad Pro" pitchFamily="34" charset="0"/>
                <a:ea typeface="ＭＳ Ｐゴシック" charset="-128"/>
                <a:cs typeface="Arial" pitchFamily="34" charset="0"/>
              </a:rPr>
              <a:t>аттестация обучающихся </a:t>
            </a:r>
            <a:r>
              <a:rPr lang="ru-RU" sz="2000" b="1" dirty="0" smtClean="0">
                <a:solidFill>
                  <a:srgbClr val="1F497D"/>
                </a:solidFill>
                <a:latin typeface="Myriad Pro" pitchFamily="34" charset="0"/>
                <a:ea typeface="ＭＳ Ｐゴシック" charset="-128"/>
                <a:cs typeface="Arial" pitchFamily="34" charset="0"/>
              </a:rPr>
              <a:t>(Закон об образовании в РФ ст</a:t>
            </a:r>
            <a:r>
              <a:rPr lang="ru-RU" sz="2000" b="1" dirty="0">
                <a:solidFill>
                  <a:srgbClr val="1F497D"/>
                </a:solidFill>
                <a:latin typeface="Myriad Pro" pitchFamily="34" charset="0"/>
                <a:ea typeface="ＭＳ Ｐゴシック" charset="-128"/>
                <a:cs typeface="Arial" pitchFamily="34" charset="0"/>
              </a:rPr>
              <a:t>. 58)</a:t>
            </a:r>
            <a:endParaRPr lang="en-US" sz="2000" b="1" dirty="0">
              <a:solidFill>
                <a:srgbClr val="1F497D"/>
              </a:solidFill>
              <a:latin typeface="Myriad Pro" pitchFamily="34" charset="0"/>
              <a:ea typeface="ＭＳ Ｐゴシック" charset="-128"/>
              <a:cs typeface="Arial" pitchFamily="34" charset="0"/>
            </a:endParaRPr>
          </a:p>
        </p:txBody>
      </p:sp>
    </p:spTree>
    <p:extLst>
      <p:ext uri="{BB962C8B-B14F-4D97-AF65-F5344CB8AC3E}">
        <p14:creationId xmlns:p14="http://schemas.microsoft.com/office/powerpoint/2010/main" val="11128372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nvGraphicFramePr>
        <p:xfrm>
          <a:off x="255588" y="1397000"/>
          <a:ext cx="8620398" cy="5018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46037" y="8763"/>
            <a:ext cx="9144000" cy="142875"/>
          </a:xfrm>
          <a:prstGeom prst="rect">
            <a:avLst/>
          </a:prstGeom>
          <a:solidFill>
            <a:srgbClr val="F269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ru-RU">
              <a:solidFill>
                <a:prstClr val="white"/>
              </a:solidFill>
            </a:endParaRPr>
          </a:p>
        </p:txBody>
      </p:sp>
      <p:sp>
        <p:nvSpPr>
          <p:cNvPr id="6" name="Прямоугольник 5"/>
          <p:cNvSpPr/>
          <p:nvPr/>
        </p:nvSpPr>
        <p:spPr>
          <a:xfrm>
            <a:off x="0" y="6715125"/>
            <a:ext cx="9144000" cy="142875"/>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ru-RU">
              <a:solidFill>
                <a:prstClr val="white"/>
              </a:solidFill>
            </a:endParaRPr>
          </a:p>
        </p:txBody>
      </p:sp>
      <p:sp>
        <p:nvSpPr>
          <p:cNvPr id="7" name="Title 1"/>
          <p:cNvSpPr txBox="1">
            <a:spLocks/>
          </p:cNvSpPr>
          <p:nvPr/>
        </p:nvSpPr>
        <p:spPr bwMode="auto">
          <a:xfrm>
            <a:off x="468313" y="266700"/>
            <a:ext cx="8115300" cy="774700"/>
          </a:xfrm>
          <a:prstGeom prst="rect">
            <a:avLst/>
          </a:prstGeom>
          <a:noFill/>
          <a:ln w="9525">
            <a:noFill/>
            <a:miter lim="800000"/>
            <a:headEnd/>
            <a:tailEnd/>
          </a:ln>
        </p:spPr>
        <p:txBody>
          <a:bodyPr anchor="ctr"/>
          <a:lstStyle/>
          <a:p>
            <a:pPr algn="ctr" defTabSz="457200" eaLnBrk="0" fontAlgn="base" hangingPunct="0">
              <a:spcBef>
                <a:spcPct val="0"/>
              </a:spcBef>
              <a:spcAft>
                <a:spcPct val="0"/>
              </a:spcAft>
              <a:defRPr/>
            </a:pPr>
            <a:r>
              <a:rPr lang="ru-RU" sz="3200" dirty="0">
                <a:solidFill>
                  <a:srgbClr val="1F497D"/>
                </a:solidFill>
                <a:latin typeface="Myriad Pro" pitchFamily="34" charset="0"/>
                <a:ea typeface="+mj-ea"/>
                <a:cs typeface="Arial" pitchFamily="34" charset="0"/>
              </a:rPr>
              <a:t>Промежуточная аттестация обучающихся (ст. 58)</a:t>
            </a:r>
            <a:endParaRPr lang="en-US" sz="3200" dirty="0">
              <a:solidFill>
                <a:srgbClr val="1F497D"/>
              </a:solidFill>
              <a:latin typeface="Myriad Pro" pitchFamily="34" charset="0"/>
              <a:ea typeface="+mj-ea"/>
              <a:cs typeface="Arial" pitchFamily="34" charset="0"/>
            </a:endParaRPr>
          </a:p>
        </p:txBody>
      </p:sp>
    </p:spTree>
    <p:extLst>
      <p:ext uri="{BB962C8B-B14F-4D97-AF65-F5344CB8AC3E}">
        <p14:creationId xmlns:p14="http://schemas.microsoft.com/office/powerpoint/2010/main" val="14967809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683568" y="20248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2707" name="Рисунок 6" descr="i311lyj.jpg"/>
          <p:cNvPicPr>
            <a:picLocks noChangeAspect="1"/>
          </p:cNvPicPr>
          <p:nvPr/>
        </p:nvPicPr>
        <p:blipFill>
          <a:blip r:embed="rId7"/>
          <a:srcRect/>
          <a:stretch>
            <a:fillRect/>
          </a:stretch>
        </p:blipFill>
        <p:spPr bwMode="auto">
          <a:xfrm>
            <a:off x="3883025" y="3213100"/>
            <a:ext cx="1944688" cy="2730500"/>
          </a:xfrm>
          <a:prstGeom prst="rect">
            <a:avLst/>
          </a:prstGeom>
          <a:noFill/>
          <a:ln w="9525">
            <a:noFill/>
            <a:miter lim="800000"/>
            <a:headEnd/>
            <a:tailEnd/>
          </a:ln>
        </p:spPr>
      </p:pic>
      <p:grpSp>
        <p:nvGrpSpPr>
          <p:cNvPr id="10" name="Группа 9"/>
          <p:cNvGrpSpPr/>
          <p:nvPr/>
        </p:nvGrpSpPr>
        <p:grpSpPr>
          <a:xfrm>
            <a:off x="261801" y="1387366"/>
            <a:ext cx="8620398" cy="1087820"/>
            <a:chOff x="0" y="1780"/>
            <a:chExt cx="8620398" cy="2365827"/>
          </a:xfrm>
          <a:scene3d>
            <a:camera prst="orthographicFront">
              <a:rot lat="0" lon="0" rev="0"/>
            </a:camera>
            <a:lightRig rig="contrasting" dir="t">
              <a:rot lat="0" lon="0" rev="1200000"/>
            </a:lightRig>
          </a:scene3d>
        </p:grpSpPr>
        <p:sp>
          <p:nvSpPr>
            <p:cNvPr id="11" name="Скругленный прямоугольник 10"/>
            <p:cNvSpPr/>
            <p:nvPr/>
          </p:nvSpPr>
          <p:spPr>
            <a:xfrm>
              <a:off x="0" y="1780"/>
              <a:ext cx="8620398" cy="2365827"/>
            </a:xfrm>
            <a:prstGeom prst="roundRect">
              <a:avLst/>
            </a:prstGeom>
            <a:solidFill>
              <a:schemeClr val="tx2">
                <a:lumMod val="75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12" name="Скругленный прямоугольник 4"/>
            <p:cNvSpPr/>
            <p:nvPr/>
          </p:nvSpPr>
          <p:spPr>
            <a:xfrm>
              <a:off x="115490" y="117270"/>
              <a:ext cx="8389418" cy="2134847"/>
            </a:xfrm>
            <a:prstGeom prst="rect">
              <a:avLst/>
            </a:prstGeom>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fontAlgn="base">
                <a:lnSpc>
                  <a:spcPct val="90000"/>
                </a:lnSpc>
                <a:spcBef>
                  <a:spcPct val="0"/>
                </a:spcBef>
                <a:spcAft>
                  <a:spcPct val="35000"/>
                </a:spcAft>
                <a:defRPr/>
              </a:pPr>
              <a:r>
                <a:rPr lang="ru-RU" sz="2800" dirty="0">
                  <a:solidFill>
                    <a:prstClr val="white"/>
                  </a:solidFill>
                </a:rPr>
                <a:t>Федеральный закон № 273-ФЗ предусматривает: </a:t>
              </a:r>
            </a:p>
          </p:txBody>
        </p:sp>
      </p:grpSp>
      <p:sp>
        <p:nvSpPr>
          <p:cNvPr id="13" name="Прямоугольник 12"/>
          <p:cNvSpPr/>
          <p:nvPr/>
        </p:nvSpPr>
        <p:spPr>
          <a:xfrm>
            <a:off x="0" y="0"/>
            <a:ext cx="9144000" cy="142875"/>
          </a:xfrm>
          <a:prstGeom prst="rect">
            <a:avLst/>
          </a:prstGeom>
          <a:solidFill>
            <a:srgbClr val="F269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ru-RU">
              <a:solidFill>
                <a:prstClr val="white"/>
              </a:solidFill>
            </a:endParaRPr>
          </a:p>
        </p:txBody>
      </p:sp>
      <p:sp>
        <p:nvSpPr>
          <p:cNvPr id="14" name="Прямоугольник 13"/>
          <p:cNvSpPr/>
          <p:nvPr/>
        </p:nvSpPr>
        <p:spPr>
          <a:xfrm>
            <a:off x="0" y="6715125"/>
            <a:ext cx="9144000" cy="142875"/>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ru-RU">
              <a:solidFill>
                <a:prstClr val="white"/>
              </a:solidFill>
            </a:endParaRPr>
          </a:p>
        </p:txBody>
      </p:sp>
      <p:sp>
        <p:nvSpPr>
          <p:cNvPr id="15" name="Title 1"/>
          <p:cNvSpPr txBox="1">
            <a:spLocks/>
          </p:cNvSpPr>
          <p:nvPr/>
        </p:nvSpPr>
        <p:spPr bwMode="auto">
          <a:xfrm>
            <a:off x="468313" y="227013"/>
            <a:ext cx="8135937" cy="774700"/>
          </a:xfrm>
          <a:prstGeom prst="rect">
            <a:avLst/>
          </a:prstGeom>
          <a:noFill/>
          <a:ln w="9525">
            <a:noFill/>
            <a:miter lim="800000"/>
            <a:headEnd/>
            <a:tailEnd/>
          </a:ln>
        </p:spPr>
        <p:txBody>
          <a:bodyPr anchor="ctr"/>
          <a:lstStyle/>
          <a:p>
            <a:pPr algn="ctr" defTabSz="457200" fontAlgn="base">
              <a:spcBef>
                <a:spcPct val="0"/>
              </a:spcBef>
              <a:spcAft>
                <a:spcPct val="0"/>
              </a:spcAft>
              <a:defRPr/>
            </a:pPr>
            <a:r>
              <a:rPr lang="ru-RU" sz="3200" dirty="0" smtClean="0">
                <a:solidFill>
                  <a:srgbClr val="FF0000"/>
                </a:solidFill>
                <a:latin typeface="Myriad Pro" pitchFamily="34" charset="0"/>
                <a:ea typeface="ＭＳ Ｐゴシック" charset="-128"/>
                <a:cs typeface="Arial" pitchFamily="34" charset="0"/>
              </a:rPr>
              <a:t>2. Дисциплинарная </a:t>
            </a:r>
            <a:r>
              <a:rPr lang="ru-RU" sz="3200" dirty="0">
                <a:solidFill>
                  <a:srgbClr val="FF0000"/>
                </a:solidFill>
                <a:latin typeface="Myriad Pro" pitchFamily="34" charset="0"/>
                <a:ea typeface="ＭＳ Ｐゴシック" charset="-128"/>
                <a:cs typeface="Arial" pitchFamily="34" charset="0"/>
              </a:rPr>
              <a:t>ответственность обучающихся</a:t>
            </a:r>
            <a:endParaRPr lang="en-US" sz="3200" dirty="0">
              <a:solidFill>
                <a:srgbClr val="FF0000"/>
              </a:solidFill>
              <a:latin typeface="Myriad Pro" pitchFamily="34" charset="0"/>
              <a:ea typeface="ＭＳ Ｐゴシック" charset="-128"/>
              <a:cs typeface="Arial" pitchFamily="34" charset="0"/>
            </a:endParaRPr>
          </a:p>
        </p:txBody>
      </p:sp>
    </p:spTree>
    <p:extLst>
      <p:ext uri="{BB962C8B-B14F-4D97-AF65-F5344CB8AC3E}">
        <p14:creationId xmlns:p14="http://schemas.microsoft.com/office/powerpoint/2010/main" val="5536791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67544" y="3068960"/>
          <a:ext cx="8229600" cy="3271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nvGraphicFramePr>
        <p:xfrm>
          <a:off x="395536" y="1397000"/>
          <a:ext cx="8352928" cy="15279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Прямоугольник 5"/>
          <p:cNvSpPr/>
          <p:nvPr/>
        </p:nvSpPr>
        <p:spPr>
          <a:xfrm>
            <a:off x="0" y="0"/>
            <a:ext cx="9144000" cy="142875"/>
          </a:xfrm>
          <a:prstGeom prst="rect">
            <a:avLst/>
          </a:prstGeom>
          <a:solidFill>
            <a:srgbClr val="F269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ru-RU">
              <a:solidFill>
                <a:prstClr val="white"/>
              </a:solidFill>
            </a:endParaRPr>
          </a:p>
        </p:txBody>
      </p:sp>
      <p:sp>
        <p:nvSpPr>
          <p:cNvPr id="9" name="Прямоугольник 8"/>
          <p:cNvSpPr/>
          <p:nvPr/>
        </p:nvSpPr>
        <p:spPr>
          <a:xfrm>
            <a:off x="0" y="6715125"/>
            <a:ext cx="9144000" cy="142875"/>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ru-RU">
              <a:solidFill>
                <a:prstClr val="white"/>
              </a:solidFill>
            </a:endParaRPr>
          </a:p>
        </p:txBody>
      </p:sp>
      <p:sp>
        <p:nvSpPr>
          <p:cNvPr id="10" name="Title 1"/>
          <p:cNvSpPr txBox="1">
            <a:spLocks/>
          </p:cNvSpPr>
          <p:nvPr/>
        </p:nvSpPr>
        <p:spPr bwMode="auto">
          <a:xfrm>
            <a:off x="468313" y="227013"/>
            <a:ext cx="8135937" cy="774700"/>
          </a:xfrm>
          <a:prstGeom prst="rect">
            <a:avLst/>
          </a:prstGeom>
          <a:noFill/>
          <a:ln w="9525">
            <a:noFill/>
            <a:miter lim="800000"/>
            <a:headEnd/>
            <a:tailEnd/>
          </a:ln>
        </p:spPr>
        <p:txBody>
          <a:bodyPr anchor="ctr"/>
          <a:lstStyle/>
          <a:p>
            <a:pPr algn="ctr" defTabSz="457200" fontAlgn="base">
              <a:spcBef>
                <a:spcPct val="0"/>
              </a:spcBef>
              <a:spcAft>
                <a:spcPct val="0"/>
              </a:spcAft>
              <a:defRPr/>
            </a:pPr>
            <a:r>
              <a:rPr lang="ru-RU" sz="3200" dirty="0">
                <a:solidFill>
                  <a:srgbClr val="1F497D"/>
                </a:solidFill>
                <a:latin typeface="Myriad Pro" pitchFamily="34" charset="0"/>
                <a:ea typeface="ＭＳ Ｐゴシック" charset="-128"/>
                <a:cs typeface="Arial" pitchFamily="34" charset="0"/>
              </a:rPr>
              <a:t>Дисциплинарная ответственность обучающихся</a:t>
            </a:r>
            <a:endParaRPr lang="en-US" sz="3200" dirty="0">
              <a:solidFill>
                <a:srgbClr val="1F497D"/>
              </a:solidFill>
              <a:latin typeface="Myriad Pro" pitchFamily="34" charset="0"/>
              <a:ea typeface="ＭＳ Ｐゴシック" charset="-128"/>
              <a:cs typeface="Arial" pitchFamily="34" charset="0"/>
            </a:endParaRPr>
          </a:p>
        </p:txBody>
      </p:sp>
    </p:spTree>
    <p:extLst>
      <p:ext uri="{BB962C8B-B14F-4D97-AF65-F5344CB8AC3E}">
        <p14:creationId xmlns:p14="http://schemas.microsoft.com/office/powerpoint/2010/main" val="14353919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3. Просрочка оплаты стоимости платных услуг</a:t>
            </a:r>
            <a:endParaRPr lang="ru-RU" dirty="0">
              <a:solidFill>
                <a:srgbClr val="FF0000"/>
              </a:solidFill>
            </a:endParaRPr>
          </a:p>
        </p:txBody>
      </p:sp>
      <p:sp>
        <p:nvSpPr>
          <p:cNvPr id="3" name="Объект 2"/>
          <p:cNvSpPr>
            <a:spLocks noGrp="1"/>
          </p:cNvSpPr>
          <p:nvPr>
            <p:ph idx="1"/>
          </p:nvPr>
        </p:nvSpPr>
        <p:spPr/>
        <p:txBody>
          <a:bodyPr/>
          <a:lstStyle/>
          <a:p>
            <a:r>
              <a:rPr lang="ru-RU" dirty="0" smtClean="0"/>
              <a:t>Закон об образовании № 273-ФЗ статья 61: по инициативе ОУ, договор об оказании платных образовательных услуг может быть расторгнут в одностороннем порядке этой организацией в случае просрочки оплаты стоимости платных образовательных услуг.</a:t>
            </a:r>
          </a:p>
          <a:p>
            <a:r>
              <a:rPr lang="ru-RU" dirty="0" smtClean="0"/>
              <a:t>В договоре – пункт 2.5</a:t>
            </a:r>
          </a:p>
          <a:p>
            <a:pPr marL="0" indent="0">
              <a:buNone/>
            </a:pPr>
            <a:endParaRPr lang="ru-RU" dirty="0"/>
          </a:p>
        </p:txBody>
      </p:sp>
    </p:spTree>
    <p:extLst>
      <p:ext uri="{BB962C8B-B14F-4D97-AF65-F5344CB8AC3E}">
        <p14:creationId xmlns:p14="http://schemas.microsoft.com/office/powerpoint/2010/main" val="3385580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Контактные телефоны</a:t>
            </a:r>
            <a:endParaRPr lang="ru-RU" b="1" dirty="0">
              <a:solidFill>
                <a:srgbClr val="C00000"/>
              </a:solidFill>
            </a:endParaRPr>
          </a:p>
        </p:txBody>
      </p:sp>
      <p:sp>
        <p:nvSpPr>
          <p:cNvPr id="3" name="Объект 2"/>
          <p:cNvSpPr>
            <a:spLocks noGrp="1"/>
          </p:cNvSpPr>
          <p:nvPr>
            <p:ph idx="1"/>
          </p:nvPr>
        </p:nvSpPr>
        <p:spPr/>
        <p:txBody>
          <a:bodyPr>
            <a:normAutofit lnSpcReduction="10000"/>
          </a:bodyPr>
          <a:lstStyle/>
          <a:p>
            <a:pPr marL="114300" indent="0" algn="ctr">
              <a:spcAft>
                <a:spcPts val="0"/>
              </a:spcAft>
              <a:buNone/>
            </a:pPr>
            <a:r>
              <a:rPr lang="ru-RU" sz="2000" dirty="0">
                <a:latin typeface="Times New Roman"/>
                <a:ea typeface="Times New Roman"/>
              </a:rPr>
              <a:t> </a:t>
            </a:r>
            <a:r>
              <a:rPr lang="ru-RU" b="1" dirty="0" smtClean="0">
                <a:solidFill>
                  <a:schemeClr val="tx1"/>
                </a:solidFill>
                <a:latin typeface="Times New Roman"/>
                <a:ea typeface="Times New Roman"/>
              </a:rPr>
              <a:t>4-22-67</a:t>
            </a:r>
            <a:r>
              <a:rPr lang="ru-RU" dirty="0" smtClean="0">
                <a:solidFill>
                  <a:schemeClr val="tx1"/>
                </a:solidFill>
                <a:latin typeface="Times New Roman"/>
                <a:ea typeface="Times New Roman"/>
              </a:rPr>
              <a:t> </a:t>
            </a:r>
            <a:r>
              <a:rPr lang="ru-RU" dirty="0">
                <a:solidFill>
                  <a:schemeClr val="tx1"/>
                </a:solidFill>
                <a:latin typeface="Times New Roman"/>
                <a:ea typeface="Times New Roman"/>
              </a:rPr>
              <a:t>– приёмная </a:t>
            </a:r>
            <a:r>
              <a:rPr lang="ru-RU" dirty="0" smtClean="0">
                <a:solidFill>
                  <a:schemeClr val="tx1"/>
                </a:solidFill>
                <a:latin typeface="Times New Roman"/>
                <a:ea typeface="Times New Roman"/>
              </a:rPr>
              <a:t>директора</a:t>
            </a:r>
            <a:r>
              <a:rPr lang="ru-RU" dirty="0">
                <a:solidFill>
                  <a:schemeClr val="tx1"/>
                </a:solidFill>
                <a:latin typeface="Times New Roman"/>
                <a:ea typeface="Times New Roman"/>
              </a:rPr>
              <a:t> </a:t>
            </a:r>
            <a:endParaRPr lang="ru-RU" sz="1800" dirty="0">
              <a:solidFill>
                <a:schemeClr val="tx1"/>
              </a:solidFill>
              <a:latin typeface="Times New Roman"/>
              <a:ea typeface="Times New Roman"/>
            </a:endParaRPr>
          </a:p>
          <a:p>
            <a:pPr marL="114300" indent="0" algn="ctr">
              <a:spcAft>
                <a:spcPts val="0"/>
              </a:spcAft>
              <a:buNone/>
            </a:pPr>
            <a:r>
              <a:rPr lang="ru-RU" b="1" dirty="0">
                <a:solidFill>
                  <a:schemeClr val="tx1"/>
                </a:solidFill>
                <a:latin typeface="Times New Roman"/>
                <a:ea typeface="Times New Roman"/>
              </a:rPr>
              <a:t>2-17-06</a:t>
            </a:r>
            <a:r>
              <a:rPr lang="ru-RU" dirty="0">
                <a:solidFill>
                  <a:schemeClr val="tx1"/>
                </a:solidFill>
                <a:latin typeface="Times New Roman"/>
                <a:ea typeface="Times New Roman"/>
              </a:rPr>
              <a:t> – зам. директора по учебной работе </a:t>
            </a:r>
            <a:r>
              <a:rPr lang="ru-RU" dirty="0" smtClean="0">
                <a:solidFill>
                  <a:schemeClr val="tx1"/>
                </a:solidFill>
                <a:latin typeface="Times New Roman"/>
                <a:ea typeface="Times New Roman"/>
              </a:rPr>
              <a:t>–</a:t>
            </a:r>
            <a:r>
              <a:rPr lang="ru-RU" sz="1800" dirty="0">
                <a:solidFill>
                  <a:schemeClr val="tx1"/>
                </a:solidFill>
                <a:latin typeface="Times New Roman"/>
                <a:ea typeface="Times New Roman"/>
              </a:rPr>
              <a:t> </a:t>
            </a:r>
            <a:endParaRPr lang="ru-RU" sz="1800" dirty="0" smtClean="0">
              <a:solidFill>
                <a:schemeClr val="tx1"/>
              </a:solidFill>
              <a:latin typeface="Times New Roman"/>
              <a:ea typeface="Times New Roman"/>
            </a:endParaRPr>
          </a:p>
          <a:p>
            <a:pPr marL="114300" indent="0" algn="ctr">
              <a:spcAft>
                <a:spcPts val="0"/>
              </a:spcAft>
              <a:buNone/>
            </a:pPr>
            <a:r>
              <a:rPr lang="ru-RU" dirty="0" smtClean="0">
                <a:solidFill>
                  <a:schemeClr val="tx1"/>
                </a:solidFill>
                <a:latin typeface="Times New Roman"/>
                <a:ea typeface="Times New Roman"/>
              </a:rPr>
              <a:t>Дьякова </a:t>
            </a:r>
            <a:r>
              <a:rPr lang="ru-RU" dirty="0" err="1">
                <a:solidFill>
                  <a:schemeClr val="tx1"/>
                </a:solidFill>
                <a:latin typeface="Times New Roman"/>
                <a:ea typeface="Times New Roman"/>
              </a:rPr>
              <a:t>Залина</a:t>
            </a:r>
            <a:r>
              <a:rPr lang="ru-RU" dirty="0">
                <a:solidFill>
                  <a:schemeClr val="tx1"/>
                </a:solidFill>
                <a:latin typeface="Times New Roman"/>
                <a:ea typeface="Times New Roman"/>
              </a:rPr>
              <a:t> </a:t>
            </a:r>
            <a:r>
              <a:rPr lang="ru-RU" dirty="0" smtClean="0">
                <a:solidFill>
                  <a:schemeClr val="tx1"/>
                </a:solidFill>
                <a:latin typeface="Times New Roman"/>
                <a:ea typeface="Times New Roman"/>
              </a:rPr>
              <a:t>Феликсовна</a:t>
            </a:r>
            <a:r>
              <a:rPr lang="ru-RU" sz="1800" dirty="0">
                <a:solidFill>
                  <a:schemeClr val="tx1"/>
                </a:solidFill>
                <a:latin typeface="Times New Roman"/>
                <a:ea typeface="Times New Roman"/>
              </a:rPr>
              <a:t> </a:t>
            </a:r>
            <a:endParaRPr lang="ru-RU" sz="1800" dirty="0" smtClean="0">
              <a:solidFill>
                <a:schemeClr val="tx1"/>
              </a:solidFill>
              <a:latin typeface="Times New Roman"/>
              <a:ea typeface="Times New Roman"/>
            </a:endParaRPr>
          </a:p>
          <a:p>
            <a:pPr marL="114300" indent="0" algn="ctr">
              <a:spcAft>
                <a:spcPts val="0"/>
              </a:spcAft>
              <a:buNone/>
            </a:pPr>
            <a:r>
              <a:rPr lang="ru-RU" b="1" dirty="0" smtClean="0">
                <a:solidFill>
                  <a:schemeClr val="tx1"/>
                </a:solidFill>
                <a:latin typeface="Times New Roman"/>
                <a:ea typeface="Times New Roman"/>
              </a:rPr>
              <a:t>(организация учебного процесса)</a:t>
            </a:r>
            <a:endParaRPr lang="ru-RU" b="1" dirty="0">
              <a:solidFill>
                <a:schemeClr val="tx1"/>
              </a:solidFill>
              <a:latin typeface="Times New Roman"/>
              <a:ea typeface="Times New Roman"/>
            </a:endParaRPr>
          </a:p>
          <a:p>
            <a:pPr marL="114300" indent="0" algn="ctr">
              <a:spcAft>
                <a:spcPts val="0"/>
              </a:spcAft>
              <a:buNone/>
            </a:pPr>
            <a:r>
              <a:rPr lang="ru-RU" b="1" dirty="0">
                <a:solidFill>
                  <a:schemeClr val="tx1"/>
                </a:solidFill>
                <a:latin typeface="Times New Roman"/>
                <a:ea typeface="Times New Roman"/>
              </a:rPr>
              <a:t>4-56-75</a:t>
            </a:r>
            <a:r>
              <a:rPr lang="ru-RU" dirty="0">
                <a:solidFill>
                  <a:schemeClr val="tx1"/>
                </a:solidFill>
                <a:latin typeface="Times New Roman"/>
                <a:ea typeface="Times New Roman"/>
              </a:rPr>
              <a:t> – зав. отделением </a:t>
            </a:r>
            <a:r>
              <a:rPr lang="ru-RU" dirty="0" smtClean="0">
                <a:solidFill>
                  <a:schemeClr val="tx1"/>
                </a:solidFill>
                <a:latin typeface="Times New Roman"/>
                <a:ea typeface="Times New Roman"/>
              </a:rPr>
              <a:t>–</a:t>
            </a:r>
            <a:r>
              <a:rPr lang="ru-RU" sz="1800" dirty="0">
                <a:solidFill>
                  <a:schemeClr val="tx1"/>
                </a:solidFill>
                <a:latin typeface="Times New Roman"/>
                <a:ea typeface="Times New Roman"/>
              </a:rPr>
              <a:t> </a:t>
            </a:r>
            <a:r>
              <a:rPr lang="ru-RU" dirty="0" smtClean="0">
                <a:solidFill>
                  <a:schemeClr val="tx1"/>
                </a:solidFill>
                <a:latin typeface="Times New Roman"/>
                <a:ea typeface="Times New Roman"/>
              </a:rPr>
              <a:t>Орешкина </a:t>
            </a:r>
            <a:r>
              <a:rPr lang="ru-RU" dirty="0">
                <a:solidFill>
                  <a:schemeClr val="tx1"/>
                </a:solidFill>
                <a:latin typeface="Times New Roman"/>
                <a:ea typeface="Times New Roman"/>
              </a:rPr>
              <a:t>Елена Николаевна</a:t>
            </a:r>
            <a:endParaRPr lang="ru-RU" sz="1800" dirty="0">
              <a:solidFill>
                <a:schemeClr val="tx1"/>
              </a:solidFill>
              <a:latin typeface="Times New Roman"/>
              <a:ea typeface="Times New Roman"/>
            </a:endParaRPr>
          </a:p>
          <a:p>
            <a:pPr marL="114300" indent="0" algn="ctr">
              <a:spcAft>
                <a:spcPts val="0"/>
              </a:spcAft>
              <a:buNone/>
            </a:pPr>
            <a:r>
              <a:rPr lang="ru-RU" b="1" dirty="0" smtClean="0">
                <a:solidFill>
                  <a:schemeClr val="tx1"/>
                </a:solidFill>
                <a:latin typeface="Times New Roman"/>
                <a:ea typeface="Times New Roman"/>
              </a:rPr>
              <a:t>(посещаемость, успеваемость студентов)</a:t>
            </a:r>
            <a:endParaRPr lang="ru-RU" sz="1800" b="1" dirty="0">
              <a:solidFill>
                <a:schemeClr val="tx1"/>
              </a:solidFill>
              <a:latin typeface="Times New Roman"/>
              <a:ea typeface="Times New Roman"/>
            </a:endParaRPr>
          </a:p>
          <a:p>
            <a:pPr marL="114300" indent="0" algn="ctr">
              <a:spcAft>
                <a:spcPts val="0"/>
              </a:spcAft>
              <a:buNone/>
            </a:pPr>
            <a:r>
              <a:rPr lang="ru-RU" b="1" dirty="0">
                <a:solidFill>
                  <a:schemeClr val="tx1"/>
                </a:solidFill>
                <a:latin typeface="Times New Roman"/>
                <a:ea typeface="Times New Roman"/>
              </a:rPr>
              <a:t>2-17-06</a:t>
            </a:r>
            <a:r>
              <a:rPr lang="ru-RU" dirty="0">
                <a:solidFill>
                  <a:schemeClr val="tx1"/>
                </a:solidFill>
                <a:latin typeface="Times New Roman"/>
                <a:ea typeface="Times New Roman"/>
              </a:rPr>
              <a:t> – соц. педагог </a:t>
            </a:r>
            <a:r>
              <a:rPr lang="ru-RU" dirty="0" smtClean="0">
                <a:solidFill>
                  <a:schemeClr val="tx1"/>
                </a:solidFill>
                <a:latin typeface="Times New Roman"/>
                <a:ea typeface="Times New Roman"/>
              </a:rPr>
              <a:t>–</a:t>
            </a:r>
            <a:r>
              <a:rPr lang="ru-RU" sz="1800" dirty="0">
                <a:solidFill>
                  <a:schemeClr val="tx1"/>
                </a:solidFill>
                <a:latin typeface="Times New Roman"/>
                <a:ea typeface="Times New Roman"/>
              </a:rPr>
              <a:t> </a:t>
            </a:r>
            <a:r>
              <a:rPr lang="ru-RU" dirty="0" smtClean="0">
                <a:solidFill>
                  <a:schemeClr val="tx1"/>
                </a:solidFill>
                <a:latin typeface="Times New Roman"/>
                <a:ea typeface="Times New Roman"/>
              </a:rPr>
              <a:t>Чернухина </a:t>
            </a:r>
            <a:r>
              <a:rPr lang="ru-RU" dirty="0">
                <a:solidFill>
                  <a:schemeClr val="tx1"/>
                </a:solidFill>
                <a:latin typeface="Times New Roman"/>
                <a:ea typeface="Times New Roman"/>
              </a:rPr>
              <a:t>Лариса </a:t>
            </a:r>
            <a:r>
              <a:rPr lang="ru-RU" dirty="0" smtClean="0">
                <a:solidFill>
                  <a:schemeClr val="tx1"/>
                </a:solidFill>
                <a:latin typeface="Times New Roman"/>
                <a:ea typeface="Times New Roman"/>
              </a:rPr>
              <a:t>Валериевна</a:t>
            </a:r>
            <a:r>
              <a:rPr lang="ru-RU" b="1" dirty="0">
                <a:solidFill>
                  <a:schemeClr val="tx1"/>
                </a:solidFill>
                <a:latin typeface="Times New Roman"/>
                <a:ea typeface="Times New Roman"/>
              </a:rPr>
              <a:t> </a:t>
            </a:r>
            <a:r>
              <a:rPr lang="ru-RU" b="1" dirty="0" smtClean="0">
                <a:solidFill>
                  <a:schemeClr val="tx1"/>
                </a:solidFill>
                <a:latin typeface="Times New Roman"/>
                <a:ea typeface="Times New Roman"/>
              </a:rPr>
              <a:t>(назначение стипендии, справки на социальную стипендию)</a:t>
            </a:r>
            <a:endParaRPr lang="ru-RU" sz="1800" dirty="0">
              <a:solidFill>
                <a:schemeClr val="tx1"/>
              </a:solidFill>
              <a:latin typeface="Times New Roman"/>
              <a:ea typeface="Times New Roman"/>
            </a:endParaRPr>
          </a:p>
          <a:p>
            <a:pPr marL="114300" indent="0" algn="ctr">
              <a:buNone/>
            </a:pPr>
            <a:endParaRPr lang="ru-RU" b="1" dirty="0" smtClean="0">
              <a:solidFill>
                <a:srgbClr val="C00000"/>
              </a:solidFill>
              <a:latin typeface="Times New Roman"/>
              <a:ea typeface="Times New Roman"/>
            </a:endParaRPr>
          </a:p>
          <a:p>
            <a:pPr marL="114300" indent="0" algn="ctr">
              <a:buNone/>
            </a:pPr>
            <a:r>
              <a:rPr lang="ru-RU" b="1" dirty="0" smtClean="0">
                <a:solidFill>
                  <a:srgbClr val="C00000"/>
                </a:solidFill>
                <a:latin typeface="Times New Roman"/>
                <a:ea typeface="Times New Roman"/>
              </a:rPr>
              <a:t>Телефон классного руководителя </a:t>
            </a:r>
            <a:r>
              <a:rPr lang="ru-RU" b="1" dirty="0">
                <a:solidFill>
                  <a:srgbClr val="C00000"/>
                </a:solidFill>
                <a:latin typeface="Times New Roman"/>
                <a:ea typeface="Times New Roman"/>
              </a:rPr>
              <a:t>группы</a:t>
            </a:r>
            <a:endParaRPr lang="ru-RU" dirty="0">
              <a:solidFill>
                <a:srgbClr val="C00000"/>
              </a:solidFill>
            </a:endParaRPr>
          </a:p>
        </p:txBody>
      </p:sp>
    </p:spTree>
    <p:extLst>
      <p:ext uri="{BB962C8B-B14F-4D97-AF65-F5344CB8AC3E}">
        <p14:creationId xmlns:p14="http://schemas.microsoft.com/office/powerpoint/2010/main" val="963353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221" y="180474"/>
            <a:ext cx="8903368" cy="6677526"/>
          </a:xfrm>
        </p:spPr>
        <p:txBody>
          <a:bodyPr>
            <a:normAutofit fontScale="55000" lnSpcReduction="20000"/>
          </a:bodyPr>
          <a:lstStyle/>
          <a:p>
            <a:pPr marL="0" indent="0" algn="r">
              <a:lnSpc>
                <a:spcPct val="120000"/>
              </a:lnSpc>
              <a:spcBef>
                <a:spcPts val="0"/>
              </a:spcBef>
              <a:spcAft>
                <a:spcPts val="0"/>
              </a:spcAft>
              <a:buNone/>
            </a:pPr>
            <a:r>
              <a:rPr lang="ru-RU" dirty="0">
                <a:solidFill>
                  <a:schemeClr val="tx1"/>
                </a:solidFill>
                <a:latin typeface="Times New Roman"/>
                <a:ea typeface="Times New Roman"/>
              </a:rPr>
              <a:t>Директору </a:t>
            </a:r>
          </a:p>
          <a:p>
            <a:pPr marL="0" indent="0" algn="r">
              <a:lnSpc>
                <a:spcPct val="120000"/>
              </a:lnSpc>
              <a:spcBef>
                <a:spcPts val="0"/>
              </a:spcBef>
              <a:spcAft>
                <a:spcPts val="0"/>
              </a:spcAft>
              <a:buNone/>
            </a:pPr>
            <a:r>
              <a:rPr lang="ru-RU" dirty="0">
                <a:solidFill>
                  <a:schemeClr val="tx1"/>
                </a:solidFill>
                <a:latin typeface="Times New Roman"/>
                <a:ea typeface="Times New Roman"/>
              </a:rPr>
              <a:t>ГБПОУ «Котовский</a:t>
            </a:r>
          </a:p>
          <a:p>
            <a:pPr marL="0" indent="0" algn="r">
              <a:lnSpc>
                <a:spcPct val="120000"/>
              </a:lnSpc>
              <a:spcBef>
                <a:spcPts val="0"/>
              </a:spcBef>
              <a:spcAft>
                <a:spcPts val="0"/>
              </a:spcAft>
              <a:buNone/>
            </a:pPr>
            <a:r>
              <a:rPr lang="ru-RU" dirty="0">
                <a:solidFill>
                  <a:schemeClr val="tx1"/>
                </a:solidFill>
                <a:latin typeface="Times New Roman"/>
                <a:ea typeface="Times New Roman"/>
              </a:rPr>
              <a:t>промышленно – экономический техникум»</a:t>
            </a:r>
          </a:p>
          <a:p>
            <a:pPr marL="0" indent="0" algn="r">
              <a:lnSpc>
                <a:spcPct val="120000"/>
              </a:lnSpc>
              <a:spcBef>
                <a:spcPts val="0"/>
              </a:spcBef>
              <a:spcAft>
                <a:spcPts val="0"/>
              </a:spcAft>
              <a:buNone/>
            </a:pPr>
            <a:r>
              <a:rPr lang="ru-RU" dirty="0">
                <a:solidFill>
                  <a:schemeClr val="tx1"/>
                </a:solidFill>
                <a:latin typeface="Times New Roman"/>
                <a:ea typeface="Times New Roman"/>
              </a:rPr>
              <a:t>В.И. </a:t>
            </a:r>
            <a:r>
              <a:rPr lang="ru-RU" dirty="0" err="1">
                <a:solidFill>
                  <a:schemeClr val="tx1"/>
                </a:solidFill>
                <a:latin typeface="Times New Roman"/>
                <a:ea typeface="Times New Roman"/>
              </a:rPr>
              <a:t>Китляру</a:t>
            </a:r>
            <a:endParaRPr lang="ru-RU" dirty="0">
              <a:solidFill>
                <a:schemeClr val="tx1"/>
              </a:solidFill>
              <a:latin typeface="Times New Roman"/>
              <a:ea typeface="Times New Roman"/>
            </a:endParaRPr>
          </a:p>
          <a:p>
            <a:pPr marL="0" indent="0" algn="r">
              <a:lnSpc>
                <a:spcPct val="120000"/>
              </a:lnSpc>
              <a:spcBef>
                <a:spcPts val="0"/>
              </a:spcBef>
              <a:spcAft>
                <a:spcPts val="0"/>
              </a:spcAft>
              <a:buNone/>
            </a:pPr>
            <a:r>
              <a:rPr lang="ru-RU" dirty="0">
                <a:solidFill>
                  <a:schemeClr val="tx1"/>
                </a:solidFill>
                <a:latin typeface="Times New Roman"/>
                <a:ea typeface="Times New Roman"/>
              </a:rPr>
              <a:t>от</a:t>
            </a:r>
            <a:r>
              <a:rPr lang="ru-RU" dirty="0" smtClean="0">
                <a:solidFill>
                  <a:schemeClr val="tx1"/>
                </a:solidFill>
                <a:latin typeface="Times New Roman"/>
                <a:ea typeface="Times New Roman"/>
              </a:rPr>
              <a:t>__________________________________</a:t>
            </a:r>
            <a:r>
              <a:rPr lang="ru-RU" dirty="0">
                <a:solidFill>
                  <a:schemeClr val="tx1"/>
                </a:solidFill>
                <a:latin typeface="Times New Roman"/>
                <a:ea typeface="Times New Roman"/>
              </a:rPr>
              <a:t> </a:t>
            </a:r>
          </a:p>
          <a:p>
            <a:pPr marL="0" indent="0" algn="ctr">
              <a:lnSpc>
                <a:spcPct val="120000"/>
              </a:lnSpc>
              <a:spcBef>
                <a:spcPts val="0"/>
              </a:spcBef>
              <a:spcAft>
                <a:spcPts val="0"/>
              </a:spcAft>
              <a:buNone/>
            </a:pPr>
            <a:endParaRPr lang="ru-RU" dirty="0" smtClean="0">
              <a:solidFill>
                <a:schemeClr val="tx1"/>
              </a:solidFill>
              <a:latin typeface="Times New Roman"/>
              <a:ea typeface="Times New Roman"/>
            </a:endParaRPr>
          </a:p>
          <a:p>
            <a:pPr marL="0" indent="0" algn="ctr">
              <a:lnSpc>
                <a:spcPct val="120000"/>
              </a:lnSpc>
              <a:spcBef>
                <a:spcPts val="0"/>
              </a:spcBef>
              <a:spcAft>
                <a:spcPts val="0"/>
              </a:spcAft>
              <a:buNone/>
            </a:pPr>
            <a:r>
              <a:rPr lang="ru-RU" b="1" dirty="0" smtClean="0">
                <a:solidFill>
                  <a:schemeClr val="tx1"/>
                </a:solidFill>
                <a:latin typeface="Times New Roman"/>
                <a:ea typeface="Times New Roman"/>
              </a:rPr>
              <a:t>Заявление </a:t>
            </a:r>
            <a:r>
              <a:rPr lang="ru-RU" b="1" dirty="0">
                <a:solidFill>
                  <a:schemeClr val="tx1"/>
                </a:solidFill>
                <a:latin typeface="Times New Roman"/>
                <a:ea typeface="Times New Roman"/>
              </a:rPr>
              <a:t>– согласие родителей</a:t>
            </a:r>
          </a:p>
          <a:p>
            <a:pPr marL="0" indent="0" algn="ctr">
              <a:lnSpc>
                <a:spcPct val="120000"/>
              </a:lnSpc>
              <a:spcBef>
                <a:spcPts val="0"/>
              </a:spcBef>
              <a:spcAft>
                <a:spcPts val="0"/>
              </a:spcAft>
              <a:buNone/>
            </a:pPr>
            <a:r>
              <a:rPr lang="ru-RU" b="1" dirty="0">
                <a:solidFill>
                  <a:schemeClr val="tx1"/>
                </a:solidFill>
                <a:latin typeface="Times New Roman"/>
                <a:ea typeface="Times New Roman"/>
              </a:rPr>
              <a:t>на привлечение ребёнка к общественно – полезному труду, </a:t>
            </a:r>
          </a:p>
          <a:p>
            <a:pPr marL="0" indent="0" algn="ctr">
              <a:lnSpc>
                <a:spcPct val="120000"/>
              </a:lnSpc>
              <a:spcBef>
                <a:spcPts val="0"/>
              </a:spcBef>
              <a:spcAft>
                <a:spcPts val="0"/>
              </a:spcAft>
              <a:buNone/>
            </a:pPr>
            <a:r>
              <a:rPr lang="ru-RU" b="1" dirty="0">
                <a:solidFill>
                  <a:schemeClr val="tx1"/>
                </a:solidFill>
                <a:latin typeface="Times New Roman"/>
                <a:ea typeface="Times New Roman"/>
              </a:rPr>
              <a:t>не предусмотренному образовательной программой</a:t>
            </a:r>
          </a:p>
          <a:p>
            <a:pPr marL="0" indent="0" algn="ctr">
              <a:lnSpc>
                <a:spcPct val="120000"/>
              </a:lnSpc>
              <a:spcBef>
                <a:spcPts val="0"/>
              </a:spcBef>
              <a:spcAft>
                <a:spcPts val="0"/>
              </a:spcAft>
              <a:buNone/>
            </a:pPr>
            <a:r>
              <a:rPr lang="ru-RU" dirty="0">
                <a:solidFill>
                  <a:schemeClr val="tx1"/>
                </a:solidFill>
                <a:latin typeface="Times New Roman"/>
                <a:ea typeface="Times New Roman"/>
              </a:rPr>
              <a:t> </a:t>
            </a:r>
          </a:p>
          <a:p>
            <a:pPr marL="0" indent="0" algn="just">
              <a:lnSpc>
                <a:spcPct val="120000"/>
              </a:lnSpc>
              <a:spcBef>
                <a:spcPts val="0"/>
              </a:spcBef>
              <a:spcAft>
                <a:spcPts val="0"/>
              </a:spcAft>
              <a:buNone/>
            </a:pPr>
            <a:r>
              <a:rPr lang="ru-RU" dirty="0">
                <a:solidFill>
                  <a:schemeClr val="tx1"/>
                </a:solidFill>
                <a:latin typeface="Times New Roman"/>
                <a:ea typeface="Times New Roman"/>
              </a:rPr>
              <a:t>Я,__________________________________________________________,</a:t>
            </a:r>
          </a:p>
          <a:p>
            <a:pPr marL="0" indent="0" algn="ctr">
              <a:lnSpc>
                <a:spcPct val="120000"/>
              </a:lnSpc>
              <a:spcBef>
                <a:spcPts val="0"/>
              </a:spcBef>
              <a:spcAft>
                <a:spcPts val="0"/>
              </a:spcAft>
              <a:buNone/>
            </a:pPr>
            <a:endParaRPr lang="ru-RU" sz="1600" dirty="0" smtClean="0">
              <a:solidFill>
                <a:schemeClr val="tx1"/>
              </a:solidFill>
              <a:latin typeface="Times New Roman"/>
              <a:ea typeface="Times New Roman"/>
            </a:endParaRPr>
          </a:p>
          <a:p>
            <a:pPr marL="0" indent="0" algn="ctr">
              <a:lnSpc>
                <a:spcPct val="120000"/>
              </a:lnSpc>
              <a:spcBef>
                <a:spcPts val="0"/>
              </a:spcBef>
              <a:spcAft>
                <a:spcPts val="0"/>
              </a:spcAft>
              <a:buNone/>
            </a:pPr>
            <a:r>
              <a:rPr lang="ru-RU" sz="1600" dirty="0" smtClean="0">
                <a:solidFill>
                  <a:schemeClr val="tx1"/>
                </a:solidFill>
                <a:latin typeface="Times New Roman"/>
                <a:ea typeface="Times New Roman"/>
              </a:rPr>
              <a:t>(</a:t>
            </a:r>
            <a:r>
              <a:rPr lang="ru-RU" sz="1600" dirty="0">
                <a:solidFill>
                  <a:schemeClr val="tx1"/>
                </a:solidFill>
                <a:latin typeface="Times New Roman"/>
                <a:ea typeface="Times New Roman"/>
              </a:rPr>
              <a:t>фамилия, имя, отчество законного представителя)</a:t>
            </a:r>
            <a:endParaRPr lang="ru-RU" dirty="0">
              <a:solidFill>
                <a:schemeClr val="tx1"/>
              </a:solidFill>
              <a:latin typeface="Times New Roman"/>
              <a:ea typeface="Times New Roman"/>
            </a:endParaRPr>
          </a:p>
          <a:p>
            <a:pPr marL="0" indent="0" algn="just">
              <a:lnSpc>
                <a:spcPct val="120000"/>
              </a:lnSpc>
              <a:spcBef>
                <a:spcPts val="0"/>
              </a:spcBef>
              <a:spcAft>
                <a:spcPts val="0"/>
              </a:spcAft>
              <a:buNone/>
            </a:pPr>
            <a:endParaRPr lang="ru-RU" dirty="0" smtClean="0">
              <a:solidFill>
                <a:schemeClr val="tx1"/>
              </a:solidFill>
              <a:latin typeface="Times New Roman"/>
              <a:ea typeface="Times New Roman"/>
            </a:endParaRPr>
          </a:p>
          <a:p>
            <a:pPr marL="0" indent="0" algn="just">
              <a:lnSpc>
                <a:spcPct val="120000"/>
              </a:lnSpc>
              <a:spcBef>
                <a:spcPts val="0"/>
              </a:spcBef>
              <a:spcAft>
                <a:spcPts val="0"/>
              </a:spcAft>
              <a:buNone/>
            </a:pPr>
            <a:r>
              <a:rPr lang="ru-RU" dirty="0" smtClean="0">
                <a:solidFill>
                  <a:schemeClr val="tx1"/>
                </a:solidFill>
                <a:latin typeface="Times New Roman"/>
                <a:ea typeface="Times New Roman"/>
              </a:rPr>
              <a:t>даю </a:t>
            </a:r>
            <a:r>
              <a:rPr lang="ru-RU" dirty="0">
                <a:solidFill>
                  <a:schemeClr val="tx1"/>
                </a:solidFill>
                <a:latin typeface="Times New Roman"/>
                <a:ea typeface="Times New Roman"/>
              </a:rPr>
              <a:t>согласие на привлечение моего ребёнка</a:t>
            </a:r>
          </a:p>
          <a:p>
            <a:pPr marL="0" indent="0" algn="just">
              <a:lnSpc>
                <a:spcPct val="120000"/>
              </a:lnSpc>
              <a:spcBef>
                <a:spcPts val="0"/>
              </a:spcBef>
              <a:spcAft>
                <a:spcPts val="0"/>
              </a:spcAft>
              <a:buNone/>
            </a:pPr>
            <a:r>
              <a:rPr lang="ru-RU" sz="1600" dirty="0">
                <a:solidFill>
                  <a:schemeClr val="tx1"/>
                </a:solidFill>
                <a:latin typeface="Times New Roman"/>
                <a:ea typeface="Times New Roman"/>
              </a:rPr>
              <a:t>(фамилия, имя ребёнка)___________________________________________________________,</a:t>
            </a:r>
            <a:endParaRPr lang="ru-RU" dirty="0">
              <a:solidFill>
                <a:schemeClr val="tx1"/>
              </a:solidFill>
              <a:latin typeface="Times New Roman"/>
              <a:ea typeface="Times New Roman"/>
            </a:endParaRPr>
          </a:p>
          <a:p>
            <a:pPr marL="0" indent="0" algn="just">
              <a:lnSpc>
                <a:spcPct val="120000"/>
              </a:lnSpc>
              <a:spcBef>
                <a:spcPts val="0"/>
              </a:spcBef>
              <a:spcAft>
                <a:spcPts val="0"/>
              </a:spcAft>
              <a:buNone/>
            </a:pPr>
            <a:r>
              <a:rPr lang="ru-RU" dirty="0">
                <a:solidFill>
                  <a:schemeClr val="tx1"/>
                </a:solidFill>
                <a:latin typeface="Times New Roman"/>
                <a:ea typeface="Times New Roman"/>
              </a:rPr>
              <a:t>студента(</a:t>
            </a:r>
            <a:r>
              <a:rPr lang="ru-RU" dirty="0" err="1">
                <a:solidFill>
                  <a:schemeClr val="tx1"/>
                </a:solidFill>
                <a:latin typeface="Times New Roman"/>
                <a:ea typeface="Times New Roman"/>
              </a:rPr>
              <a:t>ки</a:t>
            </a:r>
            <a:r>
              <a:rPr lang="ru-RU" dirty="0">
                <a:solidFill>
                  <a:schemeClr val="tx1"/>
                </a:solidFill>
                <a:latin typeface="Times New Roman"/>
                <a:ea typeface="Times New Roman"/>
              </a:rPr>
              <a:t>)_________курса, группы</a:t>
            </a:r>
            <a:r>
              <a:rPr lang="ru-RU" dirty="0" smtClean="0">
                <a:solidFill>
                  <a:schemeClr val="tx1"/>
                </a:solidFill>
                <a:latin typeface="Times New Roman"/>
                <a:ea typeface="Times New Roman"/>
              </a:rPr>
              <a:t>_________________</a:t>
            </a:r>
          </a:p>
          <a:p>
            <a:pPr marL="0" indent="0" algn="just">
              <a:lnSpc>
                <a:spcPct val="120000"/>
              </a:lnSpc>
              <a:spcBef>
                <a:spcPts val="0"/>
              </a:spcBef>
              <a:spcAft>
                <a:spcPts val="0"/>
              </a:spcAft>
              <a:buNone/>
            </a:pPr>
            <a:r>
              <a:rPr lang="ru-RU" dirty="0" smtClean="0">
                <a:solidFill>
                  <a:schemeClr val="tx1"/>
                </a:solidFill>
                <a:latin typeface="Times New Roman"/>
                <a:ea typeface="Times New Roman"/>
              </a:rPr>
              <a:t>К </a:t>
            </a:r>
            <a:r>
              <a:rPr lang="ru-RU" dirty="0">
                <a:solidFill>
                  <a:schemeClr val="tx1"/>
                </a:solidFill>
                <a:latin typeface="Times New Roman"/>
                <a:ea typeface="Times New Roman"/>
              </a:rPr>
              <a:t>общественно – полезному труду, не предусмотренному образовательной программой.</a:t>
            </a:r>
          </a:p>
          <a:p>
            <a:pPr indent="0" algn="just">
              <a:lnSpc>
                <a:spcPct val="120000"/>
              </a:lnSpc>
              <a:spcBef>
                <a:spcPts val="0"/>
              </a:spcBef>
              <a:spcAft>
                <a:spcPts val="0"/>
              </a:spcAft>
              <a:buNone/>
            </a:pPr>
            <a:r>
              <a:rPr lang="ru-RU" dirty="0">
                <a:solidFill>
                  <a:schemeClr val="tx1"/>
                </a:solidFill>
                <a:latin typeface="Times New Roman"/>
                <a:ea typeface="Times New Roman"/>
              </a:rPr>
              <a:t> </a:t>
            </a:r>
            <a:endParaRPr lang="ru-RU" dirty="0" smtClean="0">
              <a:solidFill>
                <a:schemeClr val="tx1"/>
              </a:solidFill>
              <a:latin typeface="Times New Roman"/>
              <a:ea typeface="Times New Roman"/>
            </a:endParaRPr>
          </a:p>
          <a:p>
            <a:pPr indent="0" algn="just">
              <a:lnSpc>
                <a:spcPct val="120000"/>
              </a:lnSpc>
              <a:spcBef>
                <a:spcPts val="0"/>
              </a:spcBef>
              <a:spcAft>
                <a:spcPts val="0"/>
              </a:spcAft>
              <a:buNone/>
            </a:pPr>
            <a:r>
              <a:rPr lang="ru-RU" dirty="0" smtClean="0">
                <a:solidFill>
                  <a:schemeClr val="tx1"/>
                </a:solidFill>
                <a:latin typeface="Times New Roman"/>
                <a:ea typeface="Times New Roman"/>
              </a:rPr>
              <a:t>С </a:t>
            </a:r>
            <a:r>
              <a:rPr lang="ru-RU" dirty="0">
                <a:solidFill>
                  <a:schemeClr val="tx1"/>
                </a:solidFill>
                <a:latin typeface="Times New Roman"/>
                <a:ea typeface="Times New Roman"/>
              </a:rPr>
              <a:t>видами общественно - полезного труда:</a:t>
            </a:r>
          </a:p>
          <a:p>
            <a:pPr marL="342900" lvl="0" indent="-342900" algn="just">
              <a:lnSpc>
                <a:spcPct val="120000"/>
              </a:lnSpc>
              <a:spcBef>
                <a:spcPts val="0"/>
              </a:spcBef>
              <a:spcAft>
                <a:spcPts val="0"/>
              </a:spcAft>
              <a:buFont typeface="Wingdings"/>
              <a:buChar char=""/>
            </a:pPr>
            <a:r>
              <a:rPr lang="ru-RU" dirty="0">
                <a:solidFill>
                  <a:schemeClr val="tx1"/>
                </a:solidFill>
                <a:latin typeface="Times New Roman"/>
                <a:ea typeface="Times New Roman"/>
              </a:rPr>
              <a:t>дежурство по кабинетам, по техникуму;</a:t>
            </a:r>
          </a:p>
          <a:p>
            <a:pPr marL="342900" lvl="0" indent="-342900" algn="just">
              <a:lnSpc>
                <a:spcPct val="120000"/>
              </a:lnSpc>
              <a:spcBef>
                <a:spcPts val="0"/>
              </a:spcBef>
              <a:spcAft>
                <a:spcPts val="0"/>
              </a:spcAft>
              <a:buFont typeface="Wingdings"/>
              <a:buChar char=""/>
            </a:pPr>
            <a:r>
              <a:rPr lang="ru-RU" dirty="0">
                <a:solidFill>
                  <a:schemeClr val="tx1"/>
                </a:solidFill>
                <a:latin typeface="Times New Roman"/>
                <a:ea typeface="Times New Roman"/>
              </a:rPr>
              <a:t>генеральная уборка учебных кабинетов;</a:t>
            </a:r>
          </a:p>
          <a:p>
            <a:pPr marL="342900" lvl="0" indent="-342900" algn="just">
              <a:lnSpc>
                <a:spcPct val="120000"/>
              </a:lnSpc>
              <a:spcBef>
                <a:spcPts val="0"/>
              </a:spcBef>
              <a:spcAft>
                <a:spcPts val="0"/>
              </a:spcAft>
              <a:buFont typeface="Wingdings"/>
              <a:buChar char=""/>
            </a:pPr>
            <a:r>
              <a:rPr lang="ru-RU" dirty="0">
                <a:solidFill>
                  <a:schemeClr val="tx1"/>
                </a:solidFill>
                <a:latin typeface="Times New Roman"/>
                <a:ea typeface="Times New Roman"/>
              </a:rPr>
              <a:t>работа на территории техникума;</a:t>
            </a:r>
          </a:p>
          <a:p>
            <a:pPr marL="342900" lvl="0" indent="-342900" algn="just">
              <a:lnSpc>
                <a:spcPct val="120000"/>
              </a:lnSpc>
              <a:spcBef>
                <a:spcPts val="0"/>
              </a:spcBef>
              <a:spcAft>
                <a:spcPts val="0"/>
              </a:spcAft>
              <a:buFont typeface="Wingdings"/>
              <a:buChar char=""/>
            </a:pPr>
            <a:r>
              <a:rPr lang="ru-RU" dirty="0">
                <a:solidFill>
                  <a:schemeClr val="tx1"/>
                </a:solidFill>
                <a:latin typeface="Times New Roman"/>
                <a:ea typeface="Times New Roman"/>
              </a:rPr>
              <a:t>участие в «субботниках» по благоустройству прилегающей территории техникума</a:t>
            </a:r>
          </a:p>
          <a:p>
            <a:pPr marL="342900" lvl="0" indent="-342900">
              <a:lnSpc>
                <a:spcPct val="120000"/>
              </a:lnSpc>
              <a:spcBef>
                <a:spcPts val="0"/>
              </a:spcBef>
              <a:spcAft>
                <a:spcPts val="0"/>
              </a:spcAft>
              <a:buFont typeface="Wingdings"/>
              <a:buChar char=""/>
            </a:pPr>
            <a:r>
              <a:rPr lang="ru-RU" dirty="0">
                <a:solidFill>
                  <a:schemeClr val="tx1"/>
                </a:solidFill>
                <a:latin typeface="Times New Roman"/>
                <a:ea typeface="Times New Roman"/>
              </a:rPr>
              <a:t>участие в городских субботниках</a:t>
            </a:r>
          </a:p>
          <a:p>
            <a:pPr marL="408940" indent="0" algn="just">
              <a:lnSpc>
                <a:spcPct val="120000"/>
              </a:lnSpc>
              <a:spcBef>
                <a:spcPts val="0"/>
              </a:spcBef>
              <a:spcAft>
                <a:spcPts val="0"/>
              </a:spcAft>
              <a:buNone/>
            </a:pPr>
            <a:r>
              <a:rPr lang="ru-RU" dirty="0">
                <a:solidFill>
                  <a:schemeClr val="tx1"/>
                </a:solidFill>
                <a:latin typeface="Times New Roman"/>
                <a:ea typeface="Times New Roman"/>
              </a:rPr>
              <a:t> </a:t>
            </a:r>
          </a:p>
          <a:p>
            <a:pPr marL="637540" algn="just">
              <a:lnSpc>
                <a:spcPct val="120000"/>
              </a:lnSpc>
              <a:spcBef>
                <a:spcPts val="0"/>
              </a:spcBef>
              <a:spcAft>
                <a:spcPts val="0"/>
              </a:spcAft>
            </a:pPr>
            <a:endParaRPr lang="ru-RU" dirty="0">
              <a:solidFill>
                <a:schemeClr val="tx1"/>
              </a:solidFill>
              <a:latin typeface="Times New Roman"/>
              <a:ea typeface="Times New Roman"/>
            </a:endParaRPr>
          </a:p>
          <a:p>
            <a:pPr indent="0" algn="ctr">
              <a:lnSpc>
                <a:spcPct val="120000"/>
              </a:lnSpc>
              <a:spcBef>
                <a:spcPts val="0"/>
              </a:spcBef>
              <a:spcAft>
                <a:spcPts val="0"/>
              </a:spcAft>
              <a:buNone/>
            </a:pPr>
            <a:r>
              <a:rPr lang="ru-RU" dirty="0">
                <a:solidFill>
                  <a:schemeClr val="tx1"/>
                </a:solidFill>
                <a:latin typeface="Times New Roman"/>
                <a:ea typeface="Times New Roman"/>
              </a:rPr>
              <a:t>ознакомлен(а).</a:t>
            </a:r>
          </a:p>
          <a:p>
            <a:pPr indent="0" algn="ctr">
              <a:lnSpc>
                <a:spcPct val="120000"/>
              </a:lnSpc>
              <a:spcBef>
                <a:spcPts val="0"/>
              </a:spcBef>
              <a:spcAft>
                <a:spcPts val="0"/>
              </a:spcAft>
              <a:buNone/>
            </a:pPr>
            <a:r>
              <a:rPr lang="ru-RU" dirty="0">
                <a:solidFill>
                  <a:schemeClr val="tx1"/>
                </a:solidFill>
                <a:latin typeface="Times New Roman"/>
                <a:ea typeface="Times New Roman"/>
              </a:rPr>
              <a:t> </a:t>
            </a:r>
          </a:p>
          <a:p>
            <a:pPr marL="457200" algn="ctr">
              <a:lnSpc>
                <a:spcPct val="120000"/>
              </a:lnSpc>
              <a:spcBef>
                <a:spcPts val="0"/>
              </a:spcBef>
              <a:spcAft>
                <a:spcPts val="0"/>
              </a:spcAft>
            </a:pPr>
            <a:endParaRPr lang="ru-RU" dirty="0">
              <a:solidFill>
                <a:schemeClr val="tx1"/>
              </a:solidFill>
              <a:latin typeface="Times New Roman"/>
              <a:ea typeface="Times New Roman"/>
            </a:endParaRPr>
          </a:p>
          <a:p>
            <a:pPr indent="0">
              <a:lnSpc>
                <a:spcPct val="120000"/>
              </a:lnSpc>
              <a:spcBef>
                <a:spcPts val="0"/>
              </a:spcBef>
              <a:spcAft>
                <a:spcPts val="0"/>
              </a:spcAft>
              <a:buNone/>
            </a:pPr>
            <a:r>
              <a:rPr lang="ru-RU" dirty="0">
                <a:solidFill>
                  <a:schemeClr val="tx1"/>
                </a:solidFill>
                <a:latin typeface="Times New Roman"/>
                <a:ea typeface="Times New Roman"/>
              </a:rPr>
              <a:t>«_____»______201___г.             ______________/__________________/  </a:t>
            </a:r>
          </a:p>
          <a:p>
            <a:pPr indent="0">
              <a:lnSpc>
                <a:spcPct val="120000"/>
              </a:lnSpc>
              <a:spcBef>
                <a:spcPts val="0"/>
              </a:spcBef>
              <a:spcAft>
                <a:spcPts val="0"/>
              </a:spcAft>
              <a:buNone/>
            </a:pPr>
            <a:endParaRPr lang="ru-RU" sz="1600" dirty="0" smtClean="0">
              <a:solidFill>
                <a:schemeClr val="tx1"/>
              </a:solidFill>
              <a:latin typeface="Times New Roman"/>
              <a:ea typeface="Times New Roman"/>
            </a:endParaRPr>
          </a:p>
          <a:p>
            <a:pPr indent="0">
              <a:lnSpc>
                <a:spcPct val="120000"/>
              </a:lnSpc>
              <a:spcBef>
                <a:spcPts val="0"/>
              </a:spcBef>
              <a:spcAft>
                <a:spcPts val="0"/>
              </a:spcAft>
              <a:buNone/>
            </a:pPr>
            <a:r>
              <a:rPr lang="ru-RU" sz="1600" dirty="0" smtClean="0">
                <a:solidFill>
                  <a:schemeClr val="tx1"/>
                </a:solidFill>
                <a:latin typeface="Times New Roman"/>
                <a:ea typeface="Times New Roman"/>
              </a:rPr>
              <a:t>(</a:t>
            </a:r>
            <a:r>
              <a:rPr lang="ru-RU" sz="1600" dirty="0">
                <a:solidFill>
                  <a:schemeClr val="tx1"/>
                </a:solidFill>
                <a:latin typeface="Times New Roman"/>
                <a:ea typeface="Times New Roman"/>
              </a:rPr>
              <a:t>подпись)</a:t>
            </a:r>
            <a:endParaRPr lang="ru-RU" dirty="0">
              <a:solidFill>
                <a:schemeClr val="tx1"/>
              </a:solidFill>
              <a:latin typeface="Times New Roman"/>
              <a:ea typeface="Times New Roman"/>
            </a:endParaRPr>
          </a:p>
          <a:p>
            <a:pPr>
              <a:lnSpc>
                <a:spcPct val="120000"/>
              </a:lnSpc>
            </a:pPr>
            <a:endParaRPr lang="ru-RU" dirty="0"/>
          </a:p>
        </p:txBody>
      </p:sp>
    </p:spTree>
    <p:extLst>
      <p:ext uri="{BB962C8B-B14F-4D97-AF65-F5344CB8AC3E}">
        <p14:creationId xmlns:p14="http://schemas.microsoft.com/office/powerpoint/2010/main" val="70504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АНКЕТА ДЛЯ РОДИТЕЛЕЙ ПЕРВОКУРСНИКОВ</a:t>
            </a:r>
            <a:endParaRPr lang="ru-RU" b="1" dirty="0">
              <a:solidFill>
                <a:srgbClr val="C00000"/>
              </a:solidFill>
            </a:endParaRPr>
          </a:p>
        </p:txBody>
      </p:sp>
      <p:sp>
        <p:nvSpPr>
          <p:cNvPr id="3" name="Объект 2"/>
          <p:cNvSpPr>
            <a:spLocks noGrp="1"/>
          </p:cNvSpPr>
          <p:nvPr>
            <p:ph idx="1"/>
          </p:nvPr>
        </p:nvSpPr>
        <p:spPr>
          <a:xfrm>
            <a:off x="256032" y="1752600"/>
            <a:ext cx="8717280" cy="5001768"/>
          </a:xfrm>
        </p:spPr>
        <p:txBody>
          <a:bodyPr>
            <a:normAutofit fontScale="70000" lnSpcReduction="20000"/>
          </a:bodyPr>
          <a:lstStyle/>
          <a:p>
            <a:pPr marL="114300" indent="0" algn="ctr">
              <a:spcAft>
                <a:spcPts val="0"/>
              </a:spcAft>
              <a:buNone/>
            </a:pPr>
            <a:r>
              <a:rPr lang="ru-RU" b="1" dirty="0">
                <a:latin typeface="Times New Roman"/>
                <a:ea typeface="Times New Roman"/>
              </a:rPr>
              <a:t> </a:t>
            </a:r>
            <a:endParaRPr lang="ru-RU" sz="4000" dirty="0">
              <a:latin typeface="Times New Roman"/>
              <a:ea typeface="Times New Roman"/>
            </a:endParaRPr>
          </a:p>
          <a:p>
            <a:pPr marL="114300" indent="0">
              <a:spcAft>
                <a:spcPts val="0"/>
              </a:spcAft>
              <a:buNone/>
            </a:pPr>
            <a:r>
              <a:rPr lang="ru-RU" sz="2500" b="1" dirty="0">
                <a:solidFill>
                  <a:schemeClr val="tx1"/>
                </a:solidFill>
                <a:latin typeface="Times New Roman"/>
                <a:ea typeface="Times New Roman"/>
              </a:rPr>
              <a:t>1.Ф.И.О. матери, место работы, занимаемая должность, контактный </a:t>
            </a:r>
            <a:r>
              <a:rPr lang="ru-RU" sz="2500" b="1" dirty="0" smtClean="0">
                <a:solidFill>
                  <a:schemeClr val="tx1"/>
                </a:solidFill>
                <a:latin typeface="Times New Roman"/>
                <a:ea typeface="Times New Roman"/>
              </a:rPr>
              <a:t>телефон</a:t>
            </a:r>
          </a:p>
          <a:p>
            <a:pPr marL="114300" indent="0">
              <a:spcAft>
                <a:spcPts val="0"/>
              </a:spcAft>
              <a:buNone/>
            </a:pPr>
            <a:r>
              <a:rPr lang="ru-RU" sz="2500" b="1" dirty="0" smtClean="0">
                <a:solidFill>
                  <a:schemeClr val="tx1"/>
                </a:solidFill>
                <a:latin typeface="Times New Roman"/>
                <a:ea typeface="Times New Roman"/>
              </a:rPr>
              <a:t>2.Ф.И.О</a:t>
            </a:r>
            <a:r>
              <a:rPr lang="ru-RU" sz="2500" b="1" dirty="0">
                <a:solidFill>
                  <a:schemeClr val="tx1"/>
                </a:solidFill>
                <a:latin typeface="Times New Roman"/>
                <a:ea typeface="Times New Roman"/>
              </a:rPr>
              <a:t>. отца, место работы, занимаемая должность, контактный </a:t>
            </a:r>
            <a:r>
              <a:rPr lang="ru-RU" sz="2500" b="1" dirty="0" smtClean="0">
                <a:solidFill>
                  <a:schemeClr val="tx1"/>
                </a:solidFill>
                <a:latin typeface="Times New Roman"/>
                <a:ea typeface="Times New Roman"/>
              </a:rPr>
              <a:t>телефон</a:t>
            </a:r>
          </a:p>
          <a:p>
            <a:pPr marL="114300" indent="0">
              <a:spcAft>
                <a:spcPts val="0"/>
              </a:spcAft>
              <a:buNone/>
            </a:pPr>
            <a:r>
              <a:rPr lang="ru-RU" sz="2500" b="1" dirty="0" smtClean="0">
                <a:solidFill>
                  <a:schemeClr val="tx1"/>
                </a:solidFill>
                <a:latin typeface="Times New Roman"/>
                <a:ea typeface="Times New Roman"/>
              </a:rPr>
              <a:t>3.Домашний </a:t>
            </a:r>
            <a:r>
              <a:rPr lang="ru-RU" sz="2500" b="1" dirty="0">
                <a:solidFill>
                  <a:schemeClr val="tx1"/>
                </a:solidFill>
                <a:latin typeface="Times New Roman"/>
                <a:ea typeface="Times New Roman"/>
              </a:rPr>
              <a:t>адрес (для иногородних студентов – снимает комнату, </a:t>
            </a:r>
            <a:r>
              <a:rPr lang="ru-RU" sz="2500" b="1" dirty="0" smtClean="0">
                <a:solidFill>
                  <a:schemeClr val="tx1"/>
                </a:solidFill>
                <a:latin typeface="Times New Roman"/>
                <a:ea typeface="Times New Roman"/>
              </a:rPr>
              <a:t>квартиру</a:t>
            </a:r>
          </a:p>
          <a:p>
            <a:pPr marL="114300" indent="0">
              <a:spcAft>
                <a:spcPts val="0"/>
              </a:spcAft>
              <a:buNone/>
            </a:pPr>
            <a:r>
              <a:rPr lang="ru-RU" sz="2500" b="1" dirty="0" smtClean="0">
                <a:solidFill>
                  <a:schemeClr val="tx1"/>
                </a:solidFill>
                <a:latin typeface="Times New Roman"/>
                <a:ea typeface="Times New Roman"/>
              </a:rPr>
              <a:t>4.Контактный </a:t>
            </a:r>
            <a:r>
              <a:rPr lang="ru-RU" sz="2500" b="1" dirty="0">
                <a:solidFill>
                  <a:schemeClr val="tx1"/>
                </a:solidFill>
                <a:latin typeface="Times New Roman"/>
                <a:ea typeface="Times New Roman"/>
              </a:rPr>
              <a:t>телефон </a:t>
            </a:r>
            <a:r>
              <a:rPr lang="ru-RU" sz="2500" b="1" dirty="0" smtClean="0">
                <a:solidFill>
                  <a:schemeClr val="tx1"/>
                </a:solidFill>
                <a:latin typeface="Times New Roman"/>
                <a:ea typeface="Times New Roman"/>
              </a:rPr>
              <a:t>ребёнка</a:t>
            </a:r>
          </a:p>
          <a:p>
            <a:pPr marL="114300" indent="0">
              <a:spcAft>
                <a:spcPts val="0"/>
              </a:spcAft>
              <a:buNone/>
            </a:pPr>
            <a:r>
              <a:rPr lang="ru-RU" sz="2500" b="1" dirty="0" smtClean="0">
                <a:solidFill>
                  <a:schemeClr val="tx1"/>
                </a:solidFill>
                <a:latin typeface="Times New Roman"/>
                <a:ea typeface="Times New Roman"/>
              </a:rPr>
              <a:t>5.Состояние </a:t>
            </a:r>
            <a:r>
              <a:rPr lang="ru-RU" sz="2500" b="1" dirty="0">
                <a:solidFill>
                  <a:schemeClr val="tx1"/>
                </a:solidFill>
                <a:latin typeface="Times New Roman"/>
                <a:ea typeface="Times New Roman"/>
              </a:rPr>
              <a:t>здоровья ребёнка (особенности физического развития, хронические заболевания, </a:t>
            </a:r>
            <a:r>
              <a:rPr lang="ru-RU" sz="2500" b="1" dirty="0" smtClean="0">
                <a:solidFill>
                  <a:schemeClr val="tx1"/>
                </a:solidFill>
                <a:latin typeface="Times New Roman"/>
                <a:ea typeface="Times New Roman"/>
              </a:rPr>
              <a:t>инвалидность)</a:t>
            </a:r>
          </a:p>
          <a:p>
            <a:pPr marL="114300" indent="0">
              <a:spcAft>
                <a:spcPts val="0"/>
              </a:spcAft>
              <a:buNone/>
            </a:pPr>
            <a:r>
              <a:rPr lang="ru-RU" sz="2500" b="1" dirty="0" smtClean="0">
                <a:solidFill>
                  <a:schemeClr val="tx1"/>
                </a:solidFill>
                <a:latin typeface="Times New Roman"/>
                <a:ea typeface="Times New Roman"/>
              </a:rPr>
              <a:t>6.Особенности </a:t>
            </a:r>
            <a:r>
              <a:rPr lang="ru-RU" sz="2500" b="1" dirty="0">
                <a:solidFill>
                  <a:schemeClr val="tx1"/>
                </a:solidFill>
                <a:latin typeface="Times New Roman"/>
                <a:ea typeface="Times New Roman"/>
              </a:rPr>
              <a:t>поведения </a:t>
            </a:r>
            <a:r>
              <a:rPr lang="ru-RU" sz="2500" b="1" dirty="0" smtClean="0">
                <a:solidFill>
                  <a:schemeClr val="tx1"/>
                </a:solidFill>
                <a:latin typeface="Times New Roman"/>
                <a:ea typeface="Times New Roman"/>
              </a:rPr>
              <a:t>ребёнка</a:t>
            </a:r>
            <a:endParaRPr lang="ru-RU" sz="2500" b="1" dirty="0">
              <a:solidFill>
                <a:schemeClr val="tx1"/>
              </a:solidFill>
              <a:latin typeface="Times New Roman"/>
              <a:ea typeface="Times New Roman"/>
            </a:endParaRPr>
          </a:p>
          <a:p>
            <a:pPr marL="114300" indent="0">
              <a:spcAft>
                <a:spcPts val="0"/>
              </a:spcAft>
              <a:buNone/>
            </a:pPr>
            <a:r>
              <a:rPr lang="ru-RU" sz="2500" b="1" dirty="0" smtClean="0">
                <a:solidFill>
                  <a:schemeClr val="tx1"/>
                </a:solidFill>
                <a:latin typeface="Times New Roman"/>
                <a:ea typeface="Times New Roman"/>
              </a:rPr>
              <a:t>7.Увлечения </a:t>
            </a:r>
            <a:r>
              <a:rPr lang="ru-RU" sz="2500" b="1" dirty="0">
                <a:solidFill>
                  <a:schemeClr val="tx1"/>
                </a:solidFill>
                <a:latin typeface="Times New Roman"/>
                <a:ea typeface="Times New Roman"/>
              </a:rPr>
              <a:t>Вашего ребёнка в свободное время: спорт, чтение, </a:t>
            </a:r>
            <a:r>
              <a:rPr lang="ru-RU" sz="2500" b="1" dirty="0" smtClean="0">
                <a:solidFill>
                  <a:schemeClr val="tx1"/>
                </a:solidFill>
                <a:latin typeface="Times New Roman"/>
                <a:ea typeface="Times New Roman"/>
              </a:rPr>
              <a:t>музыка…</a:t>
            </a:r>
          </a:p>
          <a:p>
            <a:pPr marL="114300" indent="0">
              <a:spcAft>
                <a:spcPts val="0"/>
              </a:spcAft>
              <a:buNone/>
            </a:pPr>
            <a:r>
              <a:rPr lang="ru-RU" sz="2500" b="1" dirty="0" smtClean="0">
                <a:solidFill>
                  <a:schemeClr val="tx1"/>
                </a:solidFill>
                <a:latin typeface="Times New Roman"/>
                <a:ea typeface="Times New Roman"/>
              </a:rPr>
              <a:t>8.Как </a:t>
            </a:r>
            <a:r>
              <a:rPr lang="ru-RU" sz="2500" b="1" dirty="0">
                <a:solidFill>
                  <a:schemeClr val="tx1"/>
                </a:solidFill>
                <a:latin typeface="Times New Roman"/>
                <a:ea typeface="Times New Roman"/>
              </a:rPr>
              <a:t>Ваш ребёнок реагирует на неудовлетворительные </a:t>
            </a:r>
            <a:r>
              <a:rPr lang="ru-RU" sz="2500" b="1" dirty="0" smtClean="0">
                <a:solidFill>
                  <a:schemeClr val="tx1"/>
                </a:solidFill>
                <a:latin typeface="Times New Roman"/>
                <a:ea typeface="Times New Roman"/>
              </a:rPr>
              <a:t>оценки</a:t>
            </a:r>
          </a:p>
          <a:p>
            <a:pPr marL="114300" indent="0">
              <a:spcAft>
                <a:spcPts val="0"/>
              </a:spcAft>
              <a:buNone/>
            </a:pPr>
            <a:r>
              <a:rPr lang="ru-RU" sz="2500" b="1" dirty="0" smtClean="0">
                <a:solidFill>
                  <a:schemeClr val="tx1"/>
                </a:solidFill>
                <a:latin typeface="Times New Roman"/>
                <a:ea typeface="Times New Roman"/>
              </a:rPr>
              <a:t>9.В </a:t>
            </a:r>
            <a:r>
              <a:rPr lang="ru-RU" sz="2500" b="1" dirty="0">
                <a:solidFill>
                  <a:schemeClr val="tx1"/>
                </a:solidFill>
                <a:latin typeface="Times New Roman"/>
                <a:ea typeface="Times New Roman"/>
              </a:rPr>
              <a:t>какой форме Вы готовы сотрудничать с представителями КПЭТ:</a:t>
            </a:r>
          </a:p>
          <a:p>
            <a:pPr marL="114300" indent="0">
              <a:spcAft>
                <a:spcPts val="0"/>
              </a:spcAft>
              <a:buNone/>
            </a:pPr>
            <a:r>
              <a:rPr lang="ru-RU" sz="2500" b="1" dirty="0">
                <a:solidFill>
                  <a:schemeClr val="tx1"/>
                </a:solidFill>
                <a:latin typeface="Times New Roman"/>
                <a:ea typeface="Times New Roman"/>
              </a:rPr>
              <a:t>А) Учится мой ребёнок, а не я;</a:t>
            </a:r>
          </a:p>
          <a:p>
            <a:pPr marL="114300" indent="0">
              <a:spcAft>
                <a:spcPts val="0"/>
              </a:spcAft>
              <a:buNone/>
            </a:pPr>
            <a:r>
              <a:rPr lang="ru-RU" sz="2500" b="1" dirty="0">
                <a:solidFill>
                  <a:schemeClr val="tx1"/>
                </a:solidFill>
                <a:latin typeface="Times New Roman"/>
                <a:ea typeface="Times New Roman"/>
              </a:rPr>
              <a:t>Б) Готовы регулярно посещать родительские собрания;</a:t>
            </a:r>
          </a:p>
          <a:p>
            <a:pPr marL="114300" indent="0">
              <a:spcAft>
                <a:spcPts val="0"/>
              </a:spcAft>
              <a:buNone/>
            </a:pPr>
            <a:r>
              <a:rPr lang="ru-RU" sz="2500" b="1" dirty="0">
                <a:solidFill>
                  <a:schemeClr val="tx1"/>
                </a:solidFill>
                <a:latin typeface="Times New Roman"/>
                <a:ea typeface="Times New Roman"/>
              </a:rPr>
              <a:t>В) Будем еженедельно интересоваться посещаемостью и успеваемостью ребёнка;</a:t>
            </a:r>
          </a:p>
          <a:p>
            <a:pPr marL="114300" indent="0">
              <a:spcAft>
                <a:spcPts val="0"/>
              </a:spcAft>
              <a:buNone/>
            </a:pPr>
            <a:r>
              <a:rPr lang="ru-RU" sz="2500" b="1" dirty="0">
                <a:solidFill>
                  <a:schemeClr val="tx1"/>
                </a:solidFill>
                <a:latin typeface="Times New Roman"/>
                <a:ea typeface="Times New Roman"/>
              </a:rPr>
              <a:t>Г) Готовы принимать участие в жизни учебной группы.</a:t>
            </a:r>
          </a:p>
          <a:p>
            <a:pPr marL="114300" indent="0">
              <a:spcAft>
                <a:spcPts val="0"/>
              </a:spcAft>
              <a:buNone/>
            </a:pPr>
            <a:r>
              <a:rPr lang="ru-RU" sz="2500" b="1" dirty="0" smtClean="0">
                <a:solidFill>
                  <a:schemeClr val="tx1"/>
                </a:solidFill>
                <a:latin typeface="Times New Roman"/>
                <a:ea typeface="Times New Roman"/>
              </a:rPr>
              <a:t>10</a:t>
            </a:r>
            <a:r>
              <a:rPr lang="ru-RU" sz="2500" b="1" dirty="0">
                <a:solidFill>
                  <a:schemeClr val="tx1"/>
                </a:solidFill>
                <a:latin typeface="Times New Roman"/>
                <a:ea typeface="Times New Roman"/>
              </a:rPr>
              <a:t>. Ваши пожелания классному руководителю в общении с Вашим </a:t>
            </a:r>
            <a:r>
              <a:rPr lang="ru-RU" sz="2500" b="1" dirty="0" smtClean="0">
                <a:solidFill>
                  <a:schemeClr val="tx1"/>
                </a:solidFill>
                <a:latin typeface="Times New Roman"/>
                <a:ea typeface="Times New Roman"/>
              </a:rPr>
              <a:t>ребёнком</a:t>
            </a:r>
            <a:endParaRPr lang="ru-RU" dirty="0"/>
          </a:p>
        </p:txBody>
      </p:sp>
    </p:spTree>
    <p:extLst>
      <p:ext uri="{BB962C8B-B14F-4D97-AF65-F5344CB8AC3E}">
        <p14:creationId xmlns:p14="http://schemas.microsoft.com/office/powerpoint/2010/main" val="75359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7</a:t>
            </a:r>
            <a:r>
              <a:rPr lang="ru-RU" b="1" dirty="0" smtClean="0">
                <a:solidFill>
                  <a:srgbClr val="FF0000"/>
                </a:solidFill>
              </a:rPr>
              <a:t>.Перевод обучающегося на бюджетное обучение</a:t>
            </a:r>
            <a:endParaRPr lang="ru-RU" b="1" dirty="0">
              <a:solidFill>
                <a:srgbClr val="FF0000"/>
              </a:solidFill>
            </a:endParaRPr>
          </a:p>
        </p:txBody>
      </p:sp>
      <p:sp>
        <p:nvSpPr>
          <p:cNvPr id="3" name="Объект 2"/>
          <p:cNvSpPr>
            <a:spLocks noGrp="1"/>
          </p:cNvSpPr>
          <p:nvPr>
            <p:ph idx="1"/>
          </p:nvPr>
        </p:nvSpPr>
        <p:spPr>
          <a:xfrm>
            <a:off x="158496" y="1584960"/>
            <a:ext cx="8863584" cy="5145024"/>
          </a:xfrm>
        </p:spPr>
        <p:txBody>
          <a:bodyPr>
            <a:normAutofit fontScale="85000" lnSpcReduction="20000"/>
          </a:bodyPr>
          <a:lstStyle/>
          <a:p>
            <a:pPr marL="114300" indent="0">
              <a:buNone/>
            </a:pPr>
            <a:r>
              <a:rPr lang="ru-RU" sz="1800" b="1" dirty="0"/>
              <a:t>Приказ Министерства образования и науки РФ от 6 июня 2013 г. N </a:t>
            </a:r>
            <a:r>
              <a:rPr lang="ru-RU" sz="1800" b="1" dirty="0" smtClean="0"/>
              <a:t>443 "Об </a:t>
            </a:r>
            <a:r>
              <a:rPr lang="ru-RU" sz="1800" b="1" dirty="0"/>
              <a:t>утверждении Порядка и случаев перехода лиц, обучающихся по образовательным программам среднего профессионального и высшего образования, с платного обучения на </a:t>
            </a:r>
            <a:r>
              <a:rPr lang="ru-RU" sz="1800" b="1" dirty="0" smtClean="0"/>
              <a:t>бесплатное«. С </a:t>
            </a:r>
            <a:r>
              <a:rPr lang="ru-RU" sz="1800" b="1" dirty="0"/>
              <a:t>изменениями и дополнениями </a:t>
            </a:r>
            <a:r>
              <a:rPr lang="ru-RU" sz="1800" b="1" dirty="0" smtClean="0"/>
              <a:t>от: 25 </a:t>
            </a:r>
            <a:r>
              <a:rPr lang="ru-RU" sz="1800" b="1" dirty="0"/>
              <a:t>сентября 2014 г., 7 апреля 2017 г</a:t>
            </a:r>
            <a:r>
              <a:rPr lang="ru-RU" sz="1800" b="1" dirty="0" smtClean="0"/>
              <a:t>.</a:t>
            </a:r>
          </a:p>
          <a:p>
            <a:pPr marL="114300" indent="0">
              <a:buNone/>
            </a:pPr>
            <a:r>
              <a:rPr lang="ru-RU" sz="1600" dirty="0"/>
              <a:t>2. Переход с платного обучения на бесплатное осуществляется </a:t>
            </a:r>
            <a:r>
              <a:rPr lang="ru-RU" sz="1600" b="1" dirty="0"/>
              <a:t>при наличии свободных мест, финансируемых за счет </a:t>
            </a:r>
            <a:r>
              <a:rPr lang="ru-RU" sz="1600" dirty="0"/>
              <a:t>бюджетных ассигнований федерального бюджета, </a:t>
            </a:r>
            <a:r>
              <a:rPr lang="ru-RU" sz="1600" b="1" dirty="0"/>
              <a:t>бюджетов субъектов Российской Федерации </a:t>
            </a:r>
            <a:r>
              <a:rPr lang="ru-RU" sz="1600" dirty="0"/>
              <a:t>и местных бюджетов по соответствующей образовательной программе по профессии, специальности, направлению подготовки и форме обучения на соответствующем курсе (далее - вакантные бюджетные места).</a:t>
            </a:r>
          </a:p>
          <a:p>
            <a:pPr marL="114300" indent="0">
              <a:buNone/>
            </a:pPr>
            <a:r>
              <a:rPr lang="ru-RU" sz="1800" dirty="0" smtClean="0"/>
              <a:t>6</a:t>
            </a:r>
            <a:r>
              <a:rPr lang="ru-RU" sz="1800" dirty="0"/>
              <a:t>. Право на переход с платного обучения на бесплатное имеет лицо, обучающееся в образовательной организации на основании договора об оказании платных образовательных услуг, </a:t>
            </a:r>
            <a:r>
              <a:rPr lang="ru-RU" sz="1800" b="1" dirty="0"/>
              <a:t>не имеющее на момент подачи заявления академической задолженности, дисциплинарных взысканий, задолженности по оплате обучения, при наличии одного из следующих условий</a:t>
            </a:r>
            <a:r>
              <a:rPr lang="ru-RU" sz="1800" b="1" dirty="0" smtClean="0"/>
              <a:t>:</a:t>
            </a:r>
          </a:p>
          <a:p>
            <a:pPr marL="114300" indent="0">
              <a:buNone/>
            </a:pPr>
            <a:r>
              <a:rPr lang="ru-RU" sz="1800" dirty="0"/>
              <a:t>а) сдачи экзаменов за два последних семестра обучения, предшествующих подаче заявления, на оценки "отлично" или "отлично" и "хорошо" или "хорошо";</a:t>
            </a:r>
          </a:p>
          <a:p>
            <a:pPr marL="114300" indent="0">
              <a:buNone/>
            </a:pPr>
            <a:r>
              <a:rPr lang="ru-RU" sz="1800" dirty="0"/>
              <a:t>б) отнесения к следующим </a:t>
            </a:r>
            <a:r>
              <a:rPr lang="ru-RU" sz="1800"/>
              <a:t>категориям </a:t>
            </a:r>
            <a:r>
              <a:rPr lang="ru-RU" sz="1800" smtClean="0"/>
              <a:t>граждан:</a:t>
            </a:r>
            <a:endParaRPr lang="ru-RU" sz="1800" dirty="0"/>
          </a:p>
          <a:p>
            <a:pPr marL="114300" indent="0">
              <a:buNone/>
            </a:pPr>
            <a:r>
              <a:rPr lang="ru-RU" sz="1800" dirty="0" smtClean="0"/>
              <a:t>-</a:t>
            </a:r>
            <a:r>
              <a:rPr lang="ru-RU" sz="1800" dirty="0"/>
              <a:t> </a:t>
            </a:r>
            <a:r>
              <a:rPr lang="ru-RU" sz="1800" dirty="0" smtClean="0"/>
              <a:t>детей-сирот </a:t>
            </a:r>
            <a:r>
              <a:rPr lang="ru-RU" sz="1800" dirty="0"/>
              <a:t>и детей, оставшихся без попечения родителей, а также лицам из числа детей-сирот и детей, оставшихся без попечения родителей;</a:t>
            </a:r>
          </a:p>
          <a:p>
            <a:pPr marL="114300" indent="0">
              <a:buNone/>
            </a:pPr>
            <a:r>
              <a:rPr lang="ru-RU" sz="1800" dirty="0" smtClean="0"/>
              <a:t>- граждан </a:t>
            </a:r>
            <a:r>
              <a:rPr lang="ru-RU" sz="1800" dirty="0"/>
              <a:t>в возрасте до двадцати лет, имеющих только одного родителя - инвалида I группы, если среднедушевой доход семьи ниже величины прожиточного минимума, установленного в соответствующем субъекте Российской Федерации;</a:t>
            </a:r>
          </a:p>
          <a:p>
            <a:pPr marL="114300" indent="0">
              <a:buNone/>
            </a:pPr>
            <a:r>
              <a:rPr lang="ru-RU" sz="1800" dirty="0" smtClean="0"/>
              <a:t>- женщин</a:t>
            </a:r>
            <a:r>
              <a:rPr lang="ru-RU" sz="1800" dirty="0"/>
              <a:t>, родивших ребенка в период обучения;</a:t>
            </a:r>
          </a:p>
          <a:p>
            <a:pPr marL="114300" indent="0">
              <a:buNone/>
            </a:pPr>
            <a:r>
              <a:rPr lang="ru-RU" sz="1800" dirty="0" smtClean="0"/>
              <a:t>в</a:t>
            </a:r>
            <a:r>
              <a:rPr lang="ru-RU" sz="1800" dirty="0"/>
              <a:t>) утраты обучающимся в период обучения одного или обоих родителей (законных представителей) или единственного родителя (законного представителя).</a:t>
            </a:r>
          </a:p>
          <a:p>
            <a:pPr marL="114300" indent="0">
              <a:buNone/>
            </a:pPr>
            <a:endParaRPr lang="ru-RU" sz="1800" dirty="0"/>
          </a:p>
          <a:p>
            <a:pPr marL="114300" indent="0">
              <a:buNone/>
            </a:pPr>
            <a:endParaRPr lang="ru-RU" sz="1800" b="1" dirty="0"/>
          </a:p>
          <a:p>
            <a:endParaRPr lang="ru-RU" dirty="0"/>
          </a:p>
        </p:txBody>
      </p:sp>
    </p:spTree>
    <p:extLst>
      <p:ext uri="{BB962C8B-B14F-4D97-AF65-F5344CB8AC3E}">
        <p14:creationId xmlns:p14="http://schemas.microsoft.com/office/powerpoint/2010/main" val="445022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26720"/>
            <a:ext cx="8229600" cy="5699443"/>
          </a:xfrm>
        </p:spPr>
        <p:txBody>
          <a:bodyPr>
            <a:normAutofit/>
          </a:bodyPr>
          <a:lstStyle/>
          <a:p>
            <a:pPr marL="114300" indent="0" algn="ctr">
              <a:buNone/>
            </a:pPr>
            <a:r>
              <a:rPr lang="ru-RU" sz="5400" b="1" dirty="0" smtClean="0">
                <a:solidFill>
                  <a:srgbClr val="FF0000"/>
                </a:solidFill>
                <a:latin typeface="Times New Roman" pitchFamily="18" charset="0"/>
                <a:cs typeface="Times New Roman" pitchFamily="18" charset="0"/>
              </a:rPr>
              <a:t>ЮНОШИ 2003 ГОДА РОЖДЕНИЯ </a:t>
            </a:r>
          </a:p>
          <a:p>
            <a:pPr marL="114300" indent="0" algn="ctr">
              <a:buNone/>
            </a:pPr>
            <a:endParaRPr lang="ru-RU" sz="5400" b="1">
              <a:solidFill>
                <a:srgbClr val="FF0000"/>
              </a:solidFill>
              <a:latin typeface="Times New Roman" pitchFamily="18" charset="0"/>
              <a:cs typeface="Times New Roman" pitchFamily="18" charset="0"/>
            </a:endParaRPr>
          </a:p>
          <a:p>
            <a:pPr marL="114300" indent="0" algn="ctr">
              <a:buNone/>
            </a:pPr>
            <a:r>
              <a:rPr lang="ru-RU" sz="5400" b="1" smtClean="0">
                <a:solidFill>
                  <a:srgbClr val="FF0000"/>
                </a:solidFill>
                <a:latin typeface="Times New Roman" pitchFamily="18" charset="0"/>
                <a:cs typeface="Times New Roman" pitchFamily="18" charset="0"/>
              </a:rPr>
              <a:t>ПОДЛЕЖАТ </a:t>
            </a:r>
            <a:r>
              <a:rPr lang="ru-RU" sz="5400" b="1" dirty="0" smtClean="0">
                <a:solidFill>
                  <a:srgbClr val="FF0000"/>
                </a:solidFill>
                <a:latin typeface="Times New Roman" pitchFamily="18" charset="0"/>
                <a:cs typeface="Times New Roman" pitchFamily="18" charset="0"/>
              </a:rPr>
              <a:t>ПОСТАНОВКЕ НА ВОИНСКИЙ УЧЁТ</a:t>
            </a:r>
            <a:endParaRPr lang="ru-RU"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5619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14907" r="17074"/>
          <a:stretch/>
        </p:blipFill>
        <p:spPr>
          <a:xfrm>
            <a:off x="4720259" y="4675516"/>
            <a:ext cx="2009954" cy="166218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1897" y="5203930"/>
            <a:ext cx="1459129" cy="1094347"/>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t="21944" r="2170" b="26091"/>
          <a:stretch/>
        </p:blipFill>
        <p:spPr>
          <a:xfrm>
            <a:off x="0" y="0"/>
            <a:ext cx="9144000" cy="2846718"/>
          </a:xfrm>
          <a:prstGeom prst="rect">
            <a:avLst/>
          </a:prstGeom>
        </p:spPr>
      </p:pic>
      <p:sp>
        <p:nvSpPr>
          <p:cNvPr id="8" name="Прямоугольник 7"/>
          <p:cNvSpPr/>
          <p:nvPr/>
        </p:nvSpPr>
        <p:spPr>
          <a:xfrm>
            <a:off x="0" y="2562044"/>
            <a:ext cx="9135374" cy="429595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8627" y="2984741"/>
            <a:ext cx="9161253" cy="2070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0" y="-16045"/>
            <a:ext cx="9144000" cy="2562044"/>
          </a:xfrm>
          <a:prstGeom prst="rect">
            <a:avLst/>
          </a:prstGeom>
          <a:solidFill>
            <a:schemeClr val="accent1">
              <a:lumMod val="60000"/>
              <a:lumOff val="40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066078" y="4657084"/>
            <a:ext cx="5077922" cy="11068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57036" y="2327018"/>
            <a:ext cx="3834299" cy="3019248"/>
          </a:xfrm>
          <a:prstGeom prst="rect">
            <a:avLst/>
          </a:prstGeom>
          <a:ln w="28575">
            <a:solidFill>
              <a:schemeClr val="accent2"/>
            </a:solidFill>
          </a:ln>
          <a:effectLst>
            <a:glow>
              <a:schemeClr val="accent1"/>
            </a:glow>
          </a:effectLst>
        </p:spPr>
      </p:pic>
      <p:sp>
        <p:nvSpPr>
          <p:cNvPr id="14" name="Прямоугольник 13"/>
          <p:cNvSpPr/>
          <p:nvPr/>
        </p:nvSpPr>
        <p:spPr>
          <a:xfrm>
            <a:off x="353683" y="2216988"/>
            <a:ext cx="3864633" cy="3053751"/>
          </a:xfrm>
          <a:prstGeom prst="rect">
            <a:avLst/>
          </a:prstGeom>
          <a:no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15" name="Title 1"/>
          <p:cNvSpPr>
            <a:spLocks noGrp="1"/>
          </p:cNvSpPr>
          <p:nvPr>
            <p:ph type="ctrTitle"/>
          </p:nvPr>
        </p:nvSpPr>
        <p:spPr>
          <a:xfrm>
            <a:off x="4235570" y="2987899"/>
            <a:ext cx="4908430" cy="1673242"/>
          </a:xfrm>
        </p:spPr>
        <p:txBody>
          <a:bodyPr>
            <a:normAutofit fontScale="90000"/>
          </a:bodyPr>
          <a:lstStyle/>
          <a:p>
            <a:r>
              <a:rPr lang="ru-RU" sz="3200" b="1" dirty="0" smtClean="0">
                <a:ln w="17780" cmpd="sng">
                  <a:noFill/>
                  <a:prstDash val="solid"/>
                  <a:miter lim="800000"/>
                </a:ln>
                <a:solidFill>
                  <a:srgbClr val="FF0000"/>
                </a:solidFill>
                <a:effectLst>
                  <a:reflection blurRad="6350" stA="55000" endA="300" endPos="45500" dir="5400000" sy="-100000" algn="bl" rotWithShape="0"/>
                </a:effectLst>
                <a:latin typeface="Arial" pitchFamily="34" charset="0"/>
                <a:cs typeface="Arial" pitchFamily="34" charset="0"/>
              </a:rPr>
              <a:t>1996</a:t>
            </a:r>
            <a:r>
              <a:rPr lang="ru-RU" sz="2800" b="1" dirty="0" smtClean="0">
                <a:ln w="17780" cmpd="sng">
                  <a:noFill/>
                  <a:prstDash val="solid"/>
                  <a:miter lim="800000"/>
                </a:ln>
                <a:effectLst>
                  <a:reflection blurRad="6350" stA="55000" endA="300" endPos="45500" dir="5400000" sy="-100000" algn="bl" rotWithShape="0"/>
                </a:effectLst>
                <a:latin typeface="Arial" pitchFamily="34" charset="0"/>
                <a:cs typeface="Arial" pitchFamily="34" charset="0"/>
              </a:rPr>
              <a:t/>
            </a:r>
            <a:br>
              <a:rPr lang="ru-RU" sz="2800" b="1" dirty="0" smtClean="0">
                <a:ln w="17780" cmpd="sng">
                  <a:noFill/>
                  <a:prstDash val="solid"/>
                  <a:miter lim="800000"/>
                </a:ln>
                <a:effectLst>
                  <a:reflection blurRad="6350" stA="55000" endA="300" endPos="45500" dir="5400000" sy="-100000" algn="bl" rotWithShape="0"/>
                </a:effectLst>
                <a:latin typeface="Arial" pitchFamily="34" charset="0"/>
                <a:cs typeface="Arial" pitchFamily="34" charset="0"/>
              </a:rPr>
            </a:br>
            <a:r>
              <a:rPr lang="ru-RU" sz="2000" b="1" dirty="0" smtClean="0">
                <a:ln w="17780" cmpd="sng">
                  <a:noFill/>
                  <a:prstDash val="solid"/>
                  <a:miter lim="800000"/>
                </a:ln>
                <a:effectLst>
                  <a:reflection blurRad="6350" stA="55000" endA="300" endPos="45500" dir="5400000" sy="-100000" algn="bl" rotWithShape="0"/>
                </a:effectLst>
                <a:latin typeface="Arial" pitchFamily="34" charset="0"/>
                <a:cs typeface="Arial" pitchFamily="34" charset="0"/>
              </a:rPr>
              <a:t>(приказ министра топлива и энергетики № 109 от 06.05.1996 г.)</a:t>
            </a:r>
            <a:r>
              <a:rPr lang="ru-RU" sz="2800" b="1" dirty="0" smtClean="0">
                <a:ln w="17780" cmpd="sng">
                  <a:noFill/>
                  <a:prstDash val="solid"/>
                  <a:miter lim="800000"/>
                </a:ln>
                <a:effectLst>
                  <a:reflection blurRad="6350" stA="55000" endA="300" endPos="45500" dir="5400000" sy="-100000" algn="bl" rotWithShape="0"/>
                </a:effectLst>
                <a:latin typeface="Arial" pitchFamily="34" charset="0"/>
                <a:cs typeface="Arial" pitchFamily="34" charset="0"/>
              </a:rPr>
              <a:t/>
            </a:r>
            <a:br>
              <a:rPr lang="ru-RU" sz="2800" b="1" dirty="0" smtClean="0">
                <a:ln w="17780" cmpd="sng">
                  <a:noFill/>
                  <a:prstDash val="solid"/>
                  <a:miter lim="800000"/>
                </a:ln>
                <a:effectLst>
                  <a:reflection blurRad="6350" stA="55000" endA="300" endPos="45500" dir="5400000" sy="-100000" algn="bl" rotWithShape="0"/>
                </a:effectLst>
                <a:latin typeface="Arial" pitchFamily="34" charset="0"/>
                <a:cs typeface="Arial" pitchFamily="34" charset="0"/>
              </a:rPr>
            </a:br>
            <a:r>
              <a:rPr lang="ru-RU" sz="3200" b="1" dirty="0" smtClean="0">
                <a:ln w="17780" cmpd="sng">
                  <a:noFill/>
                  <a:prstDash val="solid"/>
                  <a:miter lim="800000"/>
                </a:ln>
                <a:solidFill>
                  <a:srgbClr val="FF0000"/>
                </a:solidFill>
                <a:effectLst>
                  <a:reflection blurRad="6350" stA="55000" endA="300" endPos="45500" dir="5400000" sy="-100000" algn="bl" rotWithShape="0"/>
                </a:effectLst>
                <a:latin typeface="Arial" pitchFamily="34" charset="0"/>
                <a:cs typeface="Arial" pitchFamily="34" charset="0"/>
              </a:rPr>
              <a:t>2019</a:t>
            </a:r>
            <a:endParaRPr lang="ru-RU" sz="3200" b="1" dirty="0">
              <a:ln w="17780" cmpd="sng">
                <a:noFill/>
                <a:prstDash val="solid"/>
                <a:miter lim="800000"/>
              </a:ln>
              <a:solidFill>
                <a:srgbClr val="FF0000"/>
              </a:solidFill>
              <a:effectLst>
                <a:reflection blurRad="6350" stA="55000" endA="300" endPos="45500" dir="5400000" sy="-100000" algn="bl" rotWithShape="0"/>
              </a:effectLst>
              <a:latin typeface="Arial" pitchFamily="34" charset="0"/>
              <a:cs typeface="Arial" pitchFamily="34" charset="0"/>
            </a:endParaRPr>
          </a:p>
        </p:txBody>
      </p:sp>
      <p:sp>
        <p:nvSpPr>
          <p:cNvPr id="17" name="Subtitle 2"/>
          <p:cNvSpPr txBox="1">
            <a:spLocks/>
          </p:cNvSpPr>
          <p:nvPr/>
        </p:nvSpPr>
        <p:spPr>
          <a:xfrm>
            <a:off x="4387868" y="4770595"/>
            <a:ext cx="3886200" cy="55927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b="1"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1" i="0" u="none" strike="noStrike" kern="1200" cap="none" spc="0" normalizeH="0" baseline="0" noProof="0" dirty="0">
              <a:ln>
                <a:noFill/>
              </a:ln>
              <a:solidFill>
                <a:srgbClr val="1F497D"/>
              </a:solidFill>
              <a:effectLst/>
              <a:uLnTx/>
              <a:uFillTx/>
              <a:latin typeface="Arial" pitchFamily="34" charset="0"/>
              <a:ea typeface="+mn-ea"/>
              <a:cs typeface="Arial" pitchFamily="34" charset="0"/>
            </a:endParaRPr>
          </a:p>
        </p:txBody>
      </p:sp>
      <p:sp>
        <p:nvSpPr>
          <p:cNvPr id="18" name="TextBox 17"/>
          <p:cNvSpPr txBox="1"/>
          <p:nvPr/>
        </p:nvSpPr>
        <p:spPr>
          <a:xfrm>
            <a:off x="323528" y="260648"/>
            <a:ext cx="8496944" cy="1323439"/>
          </a:xfrm>
          <a:prstGeom prst="rect">
            <a:avLst/>
          </a:prstGeom>
          <a:noFill/>
        </p:spPr>
        <p:txBody>
          <a:bodyPr wrap="square" rtlCol="0">
            <a:spAutoFit/>
          </a:bodyPr>
          <a:lstStyle/>
          <a:p>
            <a:pPr algn="ctr"/>
            <a:r>
              <a:rPr lang="ru-RU" sz="1600" b="1" dirty="0" smtClean="0">
                <a:latin typeface="Times New Roman" panose="02020603050405020304" pitchFamily="18" charset="0"/>
                <a:cs typeface="Times New Roman" panose="02020603050405020304" pitchFamily="18" charset="0"/>
              </a:rPr>
              <a:t>КОМИТЕТ ОБРАЗОВАНИЯ, НАУКИ И МОЛОДЁЖНОЙ ПОЛИТИКИ ВОЛГОГРАДСКОЙ ОБЛАСТИ</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ГОСУДАРСТВЕННОЕ БЮЖЕТНОЕ ПРОФЕССИОНАЛЬНОЕ ОБРАЗОВАТЕЛЬНОЕ УЧРЕЖДЕНИЕ  «КОТОВСКИЙ ПРОМЫШЛЕННО-ЭКОНОМИЧСКИЙ ТЕХНИКУМ»</a:t>
            </a:r>
          </a:p>
          <a:p>
            <a:pPr algn="ctr"/>
            <a:r>
              <a:rPr lang="ru-RU" sz="1600" b="1" dirty="0" smtClean="0">
                <a:latin typeface="Times New Roman" panose="02020603050405020304" pitchFamily="18" charset="0"/>
                <a:cs typeface="Times New Roman" panose="02020603050405020304" pitchFamily="18" charset="0"/>
              </a:rPr>
              <a:t>(ГБПОУ  «Котовский промышленно-экономический техникум»)</a:t>
            </a:r>
            <a:endParaRPr lang="ru-RU" sz="1600" b="1" dirty="0">
              <a:latin typeface="Times New Roman" panose="02020603050405020304" pitchFamily="18" charset="0"/>
              <a:cs typeface="Times New Roman" panose="02020603050405020304" pitchFamily="18" charset="0"/>
            </a:endParaRPr>
          </a:p>
        </p:txBody>
      </p:sp>
      <p:sp>
        <p:nvSpPr>
          <p:cNvPr id="24" name="Subtitle 2"/>
          <p:cNvSpPr txBox="1">
            <a:spLocks/>
          </p:cNvSpPr>
          <p:nvPr/>
        </p:nvSpPr>
        <p:spPr>
          <a:xfrm>
            <a:off x="1566748" y="5827366"/>
            <a:ext cx="7577252" cy="94182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b="1"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424113" indent="-1343025" algn="l" defTabSz="1274763"/>
            <a:endParaRPr lang="ru-RU" sz="1600" dirty="0">
              <a:solidFill>
                <a:schemeClr val="bg1"/>
              </a:solidFill>
              <a:latin typeface="Times New Roman" panose="02020603050405020304" pitchFamily="18" charset="0"/>
              <a:cs typeface="Times New Roman" panose="02020603050405020304" pitchFamily="18" charset="0"/>
            </a:endParaRPr>
          </a:p>
        </p:txBody>
      </p:sp>
      <p:pic>
        <p:nvPicPr>
          <p:cNvPr id="20" name="Рисунок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06" y="5150208"/>
            <a:ext cx="873513" cy="655135"/>
          </a:xfrm>
          <a:prstGeom prst="rect">
            <a:avLst/>
          </a:prstGeom>
          <a:ln w="28575">
            <a:solidFill>
              <a:schemeClr val="accent2"/>
            </a:solidFill>
          </a:ln>
          <a:effectLst>
            <a:outerShdw blurRad="292100" dist="139700" dir="2700000" algn="tl" rotWithShape="0">
              <a:srgbClr val="333333">
                <a:alpha val="65000"/>
              </a:srgbClr>
            </a:outerShdw>
          </a:effectLst>
        </p:spPr>
      </p:pic>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9438" y="5116237"/>
            <a:ext cx="881228" cy="660921"/>
          </a:xfrm>
          <a:prstGeom prst="rect">
            <a:avLst/>
          </a:prstGeom>
          <a:ln w="28575">
            <a:solidFill>
              <a:schemeClr val="accent2"/>
            </a:solidFill>
          </a:ln>
        </p:spPr>
      </p:pic>
      <p:pic>
        <p:nvPicPr>
          <p:cNvPr id="26" name="Рисунок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2465" y="1743795"/>
            <a:ext cx="1453514" cy="726329"/>
          </a:xfrm>
          <a:prstGeom prst="rect">
            <a:avLst/>
          </a:prstGeom>
          <a:ln>
            <a:noFill/>
          </a:ln>
          <a:effectLst>
            <a:softEdge rad="112500"/>
          </a:effectLst>
        </p:spPr>
      </p:pic>
      <p:pic>
        <p:nvPicPr>
          <p:cNvPr id="2" name="Рисунок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66749" y="5150208"/>
            <a:ext cx="874242" cy="655682"/>
          </a:xfrm>
          <a:prstGeom prst="rect">
            <a:avLst/>
          </a:prstGeom>
          <a:ln w="38100">
            <a:solidFill>
              <a:srgbClr val="EE8640"/>
            </a:solidFill>
          </a:ln>
        </p:spPr>
      </p:pic>
      <p:sp>
        <p:nvSpPr>
          <p:cNvPr id="19" name="Rectangle 3"/>
          <p:cNvSpPr txBox="1">
            <a:spLocks noChangeArrowheads="1"/>
          </p:cNvSpPr>
          <p:nvPr/>
        </p:nvSpPr>
        <p:spPr bwMode="auto">
          <a:xfrm>
            <a:off x="4095483" y="4687910"/>
            <a:ext cx="5048518" cy="1107583"/>
          </a:xfrm>
          <a:prstGeom prst="rect">
            <a:avLst/>
          </a:prstGeom>
          <a:noFill/>
          <a:ln w="9525">
            <a:noFill/>
            <a:miter lim="800000"/>
            <a:headEnd/>
            <a:tailEnd/>
          </a:ln>
          <a:effectLst/>
        </p:spPr>
        <p:txBody>
          <a:bodyPr/>
          <a:lstStyle/>
          <a:p>
            <a:pPr marL="342900" indent="-342900" algn="ctr">
              <a:spcBef>
                <a:spcPct val="20000"/>
              </a:spcBef>
              <a:buClr>
                <a:schemeClr val="hlink"/>
              </a:buClr>
              <a:buSzPct val="120000"/>
              <a:defRPr/>
            </a:pPr>
            <a:r>
              <a:rPr lang="ru-RU" sz="1200" b="1" dirty="0" smtClean="0">
                <a:solidFill>
                  <a:srgbClr val="000000"/>
                </a:solidFill>
                <a:latin typeface="Times New Roman" pitchFamily="18" charset="0"/>
                <a:cs typeface="Times New Roman" pitchFamily="18" charset="0"/>
              </a:rPr>
              <a:t>Государственная </a:t>
            </a:r>
            <a:r>
              <a:rPr lang="ru-RU" sz="1200" b="1" dirty="0">
                <a:solidFill>
                  <a:srgbClr val="000000"/>
                </a:solidFill>
                <a:latin typeface="Times New Roman" pitchFamily="18" charset="0"/>
                <a:cs typeface="Times New Roman" pitchFamily="18" charset="0"/>
              </a:rPr>
              <a:t>лицензия </a:t>
            </a:r>
            <a:r>
              <a:rPr lang="ru-RU" sz="1200" b="1" dirty="0" smtClean="0">
                <a:solidFill>
                  <a:srgbClr val="000000"/>
                </a:solidFill>
                <a:latin typeface="Times New Roman" pitchFamily="18" charset="0"/>
                <a:cs typeface="Times New Roman" pitchFamily="18" charset="0"/>
              </a:rPr>
              <a:t> на </a:t>
            </a:r>
            <a:r>
              <a:rPr lang="ru-RU" sz="1200" b="1" dirty="0">
                <a:solidFill>
                  <a:srgbClr val="000000"/>
                </a:solidFill>
                <a:latin typeface="Times New Roman" pitchFamily="18" charset="0"/>
                <a:cs typeface="Times New Roman" pitchFamily="18" charset="0"/>
              </a:rPr>
              <a:t>ведение </a:t>
            </a:r>
            <a:r>
              <a:rPr lang="ru-RU" sz="1200" b="1" dirty="0" smtClean="0">
                <a:solidFill>
                  <a:srgbClr val="000000"/>
                </a:solidFill>
                <a:latin typeface="Times New Roman" pitchFamily="18" charset="0"/>
                <a:cs typeface="Times New Roman" pitchFamily="18" charset="0"/>
              </a:rPr>
              <a:t>образовательной </a:t>
            </a:r>
            <a:r>
              <a:rPr lang="ru-RU" sz="1200" b="1" dirty="0">
                <a:solidFill>
                  <a:srgbClr val="000000"/>
                </a:solidFill>
                <a:latin typeface="Times New Roman" pitchFamily="18" charset="0"/>
                <a:cs typeface="Times New Roman" pitchFamily="18" charset="0"/>
              </a:rPr>
              <a:t>деятельности </a:t>
            </a:r>
            <a:r>
              <a:rPr lang="ru-RU" sz="1200" b="1" dirty="0" smtClean="0">
                <a:solidFill>
                  <a:srgbClr val="000000"/>
                </a:solidFill>
                <a:latin typeface="Times New Roman" pitchFamily="18" charset="0"/>
                <a:cs typeface="Times New Roman" pitchFamily="18" charset="0"/>
              </a:rPr>
              <a:t> </a:t>
            </a:r>
            <a:endParaRPr lang="ru-RU" sz="1200" b="1" dirty="0">
              <a:solidFill>
                <a:srgbClr val="000000"/>
              </a:solidFill>
              <a:latin typeface="Times New Roman" pitchFamily="18" charset="0"/>
              <a:cs typeface="Times New Roman" pitchFamily="18" charset="0"/>
            </a:endParaRPr>
          </a:p>
          <a:p>
            <a:pPr algn="ctr"/>
            <a:r>
              <a:rPr lang="ru-RU" sz="1200" b="1" dirty="0">
                <a:solidFill>
                  <a:srgbClr val="000000"/>
                </a:solidFill>
                <a:latin typeface="Times New Roman" pitchFamily="18" charset="0"/>
                <a:cs typeface="Times New Roman" pitchFamily="18" charset="0"/>
              </a:rPr>
              <a:t>№ </a:t>
            </a:r>
            <a:r>
              <a:rPr lang="ru-RU" sz="1200" b="1" dirty="0">
                <a:latin typeface="Times New Roman" pitchFamily="18" charset="0"/>
                <a:cs typeface="Times New Roman" pitchFamily="18" charset="0"/>
              </a:rPr>
              <a:t>584 от  15.010.2015 г. (бессрочно</a:t>
            </a:r>
            <a:r>
              <a:rPr lang="ru-RU" sz="1200" b="1" dirty="0" smtClean="0">
                <a:latin typeface="Times New Roman" pitchFamily="18" charset="0"/>
                <a:cs typeface="Times New Roman" pitchFamily="18" charset="0"/>
              </a:rPr>
              <a:t>)</a:t>
            </a:r>
            <a:endParaRPr lang="ru-RU" sz="1200" dirty="0"/>
          </a:p>
          <a:p>
            <a:pPr marL="342900" indent="-342900" algn="ctr">
              <a:spcBef>
                <a:spcPct val="20000"/>
              </a:spcBef>
              <a:buClr>
                <a:schemeClr val="hlink"/>
              </a:buClr>
              <a:buSzPct val="120000"/>
              <a:defRPr/>
            </a:pPr>
            <a:r>
              <a:rPr lang="ru-RU" sz="1200" b="1" dirty="0" smtClean="0">
                <a:solidFill>
                  <a:srgbClr val="000000"/>
                </a:solidFill>
                <a:latin typeface="Times New Roman" pitchFamily="18" charset="0"/>
                <a:cs typeface="Times New Roman" pitchFamily="18" charset="0"/>
              </a:rPr>
              <a:t>Свидетельство </a:t>
            </a:r>
            <a:r>
              <a:rPr lang="ru-RU" sz="1200" b="1" dirty="0">
                <a:solidFill>
                  <a:srgbClr val="000000"/>
                </a:solidFill>
                <a:latin typeface="Times New Roman" pitchFamily="18" charset="0"/>
                <a:cs typeface="Times New Roman" pitchFamily="18" charset="0"/>
              </a:rPr>
              <a:t>о </a:t>
            </a:r>
            <a:r>
              <a:rPr lang="ru-RU" sz="1200" b="1" dirty="0" smtClean="0">
                <a:solidFill>
                  <a:srgbClr val="000000"/>
                </a:solidFill>
                <a:latin typeface="Times New Roman" pitchFamily="18" charset="0"/>
                <a:cs typeface="Times New Roman" pitchFamily="18" charset="0"/>
              </a:rPr>
              <a:t>государственной аккредитации </a:t>
            </a:r>
            <a:endParaRPr lang="ru-RU" sz="1200" b="1" dirty="0">
              <a:solidFill>
                <a:srgbClr val="000000"/>
              </a:solidFill>
              <a:latin typeface="Times New Roman" pitchFamily="18" charset="0"/>
              <a:cs typeface="Times New Roman" pitchFamily="18" charset="0"/>
            </a:endParaRPr>
          </a:p>
          <a:p>
            <a:pPr algn="ctr"/>
            <a:r>
              <a:rPr lang="ru-RU" sz="1200" b="1" dirty="0" smtClean="0">
                <a:solidFill>
                  <a:srgbClr val="000000"/>
                </a:solidFill>
                <a:latin typeface="Times New Roman" pitchFamily="18" charset="0"/>
                <a:cs typeface="Times New Roman" pitchFamily="18" charset="0"/>
              </a:rPr>
              <a:t>№ </a:t>
            </a:r>
            <a:r>
              <a:rPr lang="ru-RU" sz="1100" b="1" dirty="0">
                <a:latin typeface="Times New Roman" pitchFamily="18" charset="0"/>
                <a:cs typeface="Times New Roman" pitchFamily="18" charset="0"/>
              </a:rPr>
              <a:t>482 от  </a:t>
            </a:r>
            <a:r>
              <a:rPr lang="ru-RU" sz="1100" b="1" dirty="0" smtClean="0">
                <a:latin typeface="Times New Roman" pitchFamily="18" charset="0"/>
                <a:cs typeface="Times New Roman" pitchFamily="18" charset="0"/>
              </a:rPr>
              <a:t> 27.11.2015г</a:t>
            </a:r>
            <a:r>
              <a:rPr lang="ru-RU" sz="1100" b="1" dirty="0">
                <a:latin typeface="Times New Roman" pitchFamily="18" charset="0"/>
                <a:cs typeface="Times New Roman" pitchFamily="18" charset="0"/>
              </a:rPr>
              <a:t>. (до 30.05. 2020 г.)</a:t>
            </a:r>
          </a:p>
          <a:p>
            <a:r>
              <a:rPr lang="ru-RU" sz="2800" dirty="0"/>
              <a:t> </a:t>
            </a:r>
          </a:p>
          <a:p>
            <a:pPr marL="342900" indent="-342900" algn="ctr">
              <a:spcBef>
                <a:spcPct val="20000"/>
              </a:spcBef>
              <a:buClr>
                <a:schemeClr val="hlink"/>
              </a:buClr>
              <a:buSzPct val="120000"/>
              <a:defRPr/>
            </a:pPr>
            <a:endParaRPr lang="ru-RU" sz="2800" b="1" kern="0" dirty="0">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814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latin typeface="Times New Roman" pitchFamily="18" charset="0"/>
                <a:cs typeface="Times New Roman" pitchFamily="18" charset="0"/>
              </a:rPr>
              <a:t>От чего будет зависеть успеваемость?</a:t>
            </a:r>
            <a:endParaRPr lang="ru-RU" dirty="0">
              <a:solidFill>
                <a:srgbClr val="FF0000"/>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33" r="533" b="6523"/>
          <a:stretch/>
        </p:blipFill>
        <p:spPr bwMode="auto">
          <a:xfrm>
            <a:off x="-85344" y="1568796"/>
            <a:ext cx="9229344" cy="528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125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7200" b="1" dirty="0" smtClean="0">
                <a:latin typeface="Times New Roman" pitchFamily="18" charset="0"/>
                <a:cs typeface="Times New Roman" pitchFamily="18" charset="0"/>
              </a:rPr>
              <a:t>PS</a:t>
            </a:r>
            <a:r>
              <a:rPr lang="ru-RU" sz="7200" b="1" smtClean="0">
                <a:latin typeface="Times New Roman" pitchFamily="18" charset="0"/>
                <a:cs typeface="Times New Roman" pitchFamily="18" charset="0"/>
              </a:rPr>
              <a:t>.</a:t>
            </a:r>
            <a:endParaRPr lang="ru-RU" sz="7200" b="1"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lgn="ctr">
              <a:buNone/>
            </a:pPr>
            <a:r>
              <a:rPr lang="ru-RU" sz="9600" b="1" dirty="0" smtClean="0">
                <a:solidFill>
                  <a:srgbClr val="FF0000"/>
                </a:solidFill>
                <a:latin typeface="Times New Roman" pitchFamily="18" charset="0"/>
                <a:cs typeface="Times New Roman" pitchFamily="18" charset="0"/>
              </a:rPr>
              <a:t>Домашнее задание задают всегда!</a:t>
            </a:r>
            <a:endParaRPr lang="ru-RU" sz="9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4026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FF0000"/>
                </a:solidFill>
              </a:rPr>
              <a:t>НАИМЕНОВАНИЕ ПРОФЕССИОНАЛЬНОЙ ОБРАЗОВАТЕЛЬНОЙ ОРГАНИЗАЦИИ</a:t>
            </a:r>
            <a:endParaRPr lang="ru-RU" sz="2800" dirty="0">
              <a:solidFill>
                <a:srgbClr val="FF0000"/>
              </a:solidFill>
            </a:endParaRPr>
          </a:p>
        </p:txBody>
      </p:sp>
      <p:sp>
        <p:nvSpPr>
          <p:cNvPr id="3" name="Объект 2"/>
          <p:cNvSpPr>
            <a:spLocks noGrp="1"/>
          </p:cNvSpPr>
          <p:nvPr>
            <p:ph idx="1"/>
          </p:nvPr>
        </p:nvSpPr>
        <p:spPr>
          <a:xfrm>
            <a:off x="432816" y="2057400"/>
            <a:ext cx="8229600" cy="4373563"/>
          </a:xfrm>
        </p:spPr>
        <p:txBody>
          <a:bodyPr>
            <a:normAutofit/>
          </a:bodyPr>
          <a:lstStyle/>
          <a:p>
            <a:pPr marL="114300" indent="0" algn="ctr">
              <a:buNone/>
            </a:pPr>
            <a:r>
              <a:rPr lang="ru-RU" sz="3200" b="1" dirty="0" smtClean="0">
                <a:solidFill>
                  <a:schemeClr val="tx1"/>
                </a:solidFill>
              </a:rPr>
              <a:t>ГОСУДАРСТВЕННОЕ БЮДЖЕТНОЕ ПРОФЕССИОНАЛЬНОЕ ОБРАЗОВАТЕЛЬНОЕ УЧРЕЖДЕНИЕ «КОТОВСКИЙ ПРОМЫШЛЕННО-ЭКОНОМИЧЕСКИЙ ТЕХНИКУМ» </a:t>
            </a:r>
          </a:p>
          <a:p>
            <a:pPr marL="114300" indent="0" algn="ctr">
              <a:buNone/>
            </a:pPr>
            <a:r>
              <a:rPr lang="ru-RU" sz="3200" dirty="0" smtClean="0">
                <a:solidFill>
                  <a:schemeClr val="tx1"/>
                </a:solidFill>
              </a:rPr>
              <a:t>(ГБПОУ «Котовский промышленно-экономический техникум»</a:t>
            </a:r>
            <a:endParaRPr lang="ru-RU" sz="3200" dirty="0">
              <a:solidFill>
                <a:schemeClr val="tx1"/>
              </a:solidFill>
            </a:endParaRPr>
          </a:p>
        </p:txBody>
      </p:sp>
    </p:spTree>
    <p:extLst>
      <p:ext uri="{BB962C8B-B14F-4D97-AF65-F5344CB8AC3E}">
        <p14:creationId xmlns:p14="http://schemas.microsoft.com/office/powerpoint/2010/main" val="2997867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FF0000"/>
                </a:solidFill>
              </a:rPr>
              <a:t>АББРЕВиАТУРА</a:t>
            </a:r>
            <a:r>
              <a:rPr lang="ru-RU" dirty="0" smtClean="0">
                <a:solidFill>
                  <a:srgbClr val="FF0000"/>
                </a:solidFill>
              </a:rPr>
              <a:t> ГРУППЫ</a:t>
            </a:r>
            <a:endParaRPr lang="ru-RU" dirty="0">
              <a:solidFill>
                <a:srgbClr val="FF0000"/>
              </a:solidFill>
            </a:endParaRPr>
          </a:p>
        </p:txBody>
      </p:sp>
      <p:sp>
        <p:nvSpPr>
          <p:cNvPr id="3" name="Объект 2"/>
          <p:cNvSpPr>
            <a:spLocks noGrp="1"/>
          </p:cNvSpPr>
          <p:nvPr>
            <p:ph idx="1"/>
          </p:nvPr>
        </p:nvSpPr>
        <p:spPr/>
        <p:txBody>
          <a:bodyPr>
            <a:normAutofit/>
          </a:bodyPr>
          <a:lstStyle/>
          <a:p>
            <a:pPr marL="114300" indent="0" algn="ctr">
              <a:buNone/>
            </a:pPr>
            <a:r>
              <a:rPr lang="ru-RU" sz="9600" b="1" dirty="0" smtClean="0">
                <a:solidFill>
                  <a:schemeClr val="tx1"/>
                </a:solidFill>
              </a:rPr>
              <a:t>Э 60-1-19</a:t>
            </a:r>
          </a:p>
          <a:p>
            <a:pPr marL="114300" indent="0">
              <a:buNone/>
            </a:pPr>
            <a:r>
              <a:rPr lang="ru-RU" sz="3200" b="1" dirty="0" smtClean="0">
                <a:solidFill>
                  <a:schemeClr val="tx1"/>
                </a:solidFill>
              </a:rPr>
              <a:t>Специальность</a:t>
            </a:r>
          </a:p>
          <a:p>
            <a:pPr marL="114300" indent="0">
              <a:buNone/>
            </a:pPr>
            <a:r>
              <a:rPr lang="ru-RU" sz="3200" b="1" dirty="0">
                <a:solidFill>
                  <a:schemeClr val="tx1"/>
                </a:solidFill>
              </a:rPr>
              <a:t>	</a:t>
            </a:r>
            <a:r>
              <a:rPr lang="ru-RU" sz="3200" b="1" dirty="0" smtClean="0">
                <a:solidFill>
                  <a:schemeClr val="tx1"/>
                </a:solidFill>
              </a:rPr>
              <a:t>             Нумерация группы</a:t>
            </a:r>
          </a:p>
          <a:p>
            <a:pPr marL="114300" indent="0">
              <a:buNone/>
            </a:pPr>
            <a:r>
              <a:rPr lang="ru-RU" sz="3200" b="1" dirty="0">
                <a:solidFill>
                  <a:schemeClr val="tx1"/>
                </a:solidFill>
              </a:rPr>
              <a:t>	</a:t>
            </a:r>
            <a:r>
              <a:rPr lang="ru-RU" sz="3200" b="1" dirty="0" smtClean="0">
                <a:solidFill>
                  <a:schemeClr val="tx1"/>
                </a:solidFill>
              </a:rPr>
              <a:t>	                      курс</a:t>
            </a:r>
          </a:p>
          <a:p>
            <a:pPr marL="114300" indent="0">
              <a:buNone/>
            </a:pPr>
            <a:r>
              <a:rPr lang="ru-RU" sz="3200" b="1" dirty="0">
                <a:solidFill>
                  <a:schemeClr val="tx1"/>
                </a:solidFill>
              </a:rPr>
              <a:t> </a:t>
            </a:r>
            <a:r>
              <a:rPr lang="ru-RU" sz="3200" b="1" dirty="0" smtClean="0">
                <a:solidFill>
                  <a:schemeClr val="tx1"/>
                </a:solidFill>
              </a:rPr>
              <a:t>                                            год набора </a:t>
            </a:r>
            <a:endParaRPr lang="ru-RU" sz="3200" b="1" dirty="0">
              <a:solidFill>
                <a:schemeClr val="tx1"/>
              </a:solidFill>
            </a:endParaRPr>
          </a:p>
        </p:txBody>
      </p:sp>
    </p:spTree>
    <p:extLst>
      <p:ext uri="{BB962C8B-B14F-4D97-AF65-F5344CB8AC3E}">
        <p14:creationId xmlns:p14="http://schemas.microsoft.com/office/powerpoint/2010/main" val="3851014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rgbClr val="C00000"/>
                </a:solidFill>
              </a:rPr>
              <a:t>1. Нормативные документы, регулирующие деятельность ГБПОУ «КПЭТ»</a:t>
            </a:r>
            <a:endParaRPr lang="ru-RU" sz="2400" b="1" dirty="0">
              <a:solidFill>
                <a:srgbClr val="C00000"/>
              </a:solidFill>
            </a:endParaRPr>
          </a:p>
        </p:txBody>
      </p:sp>
      <p:sp>
        <p:nvSpPr>
          <p:cNvPr id="3" name="Объект 2"/>
          <p:cNvSpPr>
            <a:spLocks noGrp="1"/>
          </p:cNvSpPr>
          <p:nvPr>
            <p:ph idx="1"/>
          </p:nvPr>
        </p:nvSpPr>
        <p:spPr>
          <a:xfrm>
            <a:off x="457200" y="1853184"/>
            <a:ext cx="8229600" cy="4767072"/>
          </a:xfrm>
        </p:spPr>
        <p:txBody>
          <a:bodyPr/>
          <a:lstStyle/>
          <a:p>
            <a:pPr marL="114300" indent="0" algn="ctr">
              <a:buNone/>
            </a:pPr>
            <a:r>
              <a:rPr lang="ru-RU" b="1" dirty="0">
                <a:solidFill>
                  <a:schemeClr val="tx1"/>
                </a:solidFill>
              </a:rPr>
              <a:t>Организационно-правовое обеспечение образовательной деятельности осуществляется на основании:</a:t>
            </a:r>
          </a:p>
          <a:p>
            <a:pPr algn="ctr"/>
            <a:r>
              <a:rPr lang="ru-RU" dirty="0">
                <a:solidFill>
                  <a:schemeClr val="tx1"/>
                </a:solidFill>
              </a:rPr>
              <a:t>Конституции РФ</a:t>
            </a:r>
          </a:p>
          <a:p>
            <a:pPr algn="ctr"/>
            <a:r>
              <a:rPr lang="ru-RU" dirty="0">
                <a:solidFill>
                  <a:schemeClr val="tx1"/>
                </a:solidFill>
              </a:rPr>
              <a:t>Закона РФ ''Об образовании''</a:t>
            </a:r>
          </a:p>
          <a:p>
            <a:pPr algn="ctr"/>
            <a:r>
              <a:rPr lang="ru-RU" dirty="0">
                <a:solidFill>
                  <a:schemeClr val="tx1"/>
                </a:solidFill>
              </a:rPr>
              <a:t> Типового положения об ОУ СПО</a:t>
            </a:r>
          </a:p>
          <a:p>
            <a:pPr algn="ctr"/>
            <a:r>
              <a:rPr lang="ru-RU" dirty="0">
                <a:solidFill>
                  <a:schemeClr val="tx1"/>
                </a:solidFill>
              </a:rPr>
              <a:t>Устава </a:t>
            </a:r>
            <a:r>
              <a:rPr lang="ru-RU" dirty="0" smtClean="0">
                <a:solidFill>
                  <a:schemeClr val="tx1"/>
                </a:solidFill>
              </a:rPr>
              <a:t>техникума</a:t>
            </a:r>
          </a:p>
          <a:p>
            <a:pPr algn="ctr"/>
            <a:r>
              <a:rPr lang="ru-RU" dirty="0" smtClean="0">
                <a:solidFill>
                  <a:schemeClr val="tx1"/>
                </a:solidFill>
              </a:rPr>
              <a:t>Правила внутреннего распорядка для обучающихся ГБПОУ «КПЭТ»</a:t>
            </a:r>
          </a:p>
          <a:p>
            <a:pPr algn="ctr"/>
            <a:endParaRPr lang="ru-RU" dirty="0" smtClean="0">
              <a:solidFill>
                <a:schemeClr val="tx1"/>
              </a:solidFill>
            </a:endParaRPr>
          </a:p>
          <a:p>
            <a:pPr algn="ctr"/>
            <a:r>
              <a:rPr lang="ru-RU" b="1" dirty="0" smtClean="0">
                <a:solidFill>
                  <a:srgbClr val="C00000"/>
                </a:solidFill>
              </a:rPr>
              <a:t>Сайт техникума - </a:t>
            </a:r>
            <a:r>
              <a:rPr lang="en-US" b="1" dirty="0"/>
              <a:t>www.kpet.profiedu.ru</a:t>
            </a:r>
            <a:endParaRPr lang="en-US" dirty="0"/>
          </a:p>
        </p:txBody>
      </p:sp>
    </p:spTree>
    <p:extLst>
      <p:ext uri="{BB962C8B-B14F-4D97-AF65-F5344CB8AC3E}">
        <p14:creationId xmlns:p14="http://schemas.microsoft.com/office/powerpoint/2010/main" val="1908745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2. Организация учебного процесса</a:t>
            </a:r>
            <a:endParaRPr lang="ru-RU" b="1" dirty="0">
              <a:solidFill>
                <a:srgbClr val="C00000"/>
              </a:solidFill>
            </a:endParaRPr>
          </a:p>
        </p:txBody>
      </p:sp>
      <p:sp>
        <p:nvSpPr>
          <p:cNvPr id="3" name="Объект 2"/>
          <p:cNvSpPr>
            <a:spLocks noGrp="1"/>
          </p:cNvSpPr>
          <p:nvPr>
            <p:ph idx="1"/>
          </p:nvPr>
        </p:nvSpPr>
        <p:spPr>
          <a:xfrm>
            <a:off x="329184" y="1752600"/>
            <a:ext cx="8558784" cy="4373563"/>
          </a:xfrm>
        </p:spPr>
        <p:txBody>
          <a:bodyPr>
            <a:normAutofit/>
          </a:bodyPr>
          <a:lstStyle/>
          <a:p>
            <a:pPr>
              <a:buFont typeface="Wingdings" pitchFamily="2" charset="2"/>
              <a:buChar char="ü"/>
            </a:pPr>
            <a:r>
              <a:rPr lang="ru-RU" b="1" dirty="0">
                <a:solidFill>
                  <a:schemeClr val="tx1"/>
                </a:solidFill>
              </a:rPr>
              <a:t> </a:t>
            </a:r>
            <a:r>
              <a:rPr lang="ru-RU" sz="4000" b="1" dirty="0">
                <a:solidFill>
                  <a:schemeClr val="tx1"/>
                </a:solidFill>
              </a:rPr>
              <a:t>Занятия проводятся в двух корпусах техникума:</a:t>
            </a:r>
          </a:p>
          <a:p>
            <a:pPr marL="114300" indent="0">
              <a:buNone/>
            </a:pPr>
            <a:r>
              <a:rPr lang="ru-RU" sz="4000" b="1" dirty="0">
                <a:solidFill>
                  <a:schemeClr val="tx1"/>
                </a:solidFill>
              </a:rPr>
              <a:t>1корпус – ул. Лаврова 3, </a:t>
            </a:r>
            <a:r>
              <a:rPr lang="ru-RU" sz="4000" b="1" dirty="0" smtClean="0">
                <a:solidFill>
                  <a:schemeClr val="tx1"/>
                </a:solidFill>
              </a:rPr>
              <a:t>кабинеты № 1 - № 6</a:t>
            </a:r>
            <a:endParaRPr lang="ru-RU" sz="4000" b="1" dirty="0">
              <a:solidFill>
                <a:schemeClr val="tx1"/>
              </a:solidFill>
            </a:endParaRPr>
          </a:p>
          <a:p>
            <a:pPr marL="114300" indent="0">
              <a:buNone/>
            </a:pPr>
            <a:r>
              <a:rPr lang="ru-RU" sz="4000" b="1" dirty="0">
                <a:solidFill>
                  <a:schemeClr val="tx1"/>
                </a:solidFill>
              </a:rPr>
              <a:t>2 корпус – ул. Нефтяников </a:t>
            </a:r>
            <a:r>
              <a:rPr lang="ru-RU" sz="4000" b="1" dirty="0" smtClean="0">
                <a:solidFill>
                  <a:schemeClr val="tx1"/>
                </a:solidFill>
              </a:rPr>
              <a:t>21,</a:t>
            </a:r>
          </a:p>
          <a:p>
            <a:pPr marL="114300" indent="0">
              <a:buNone/>
            </a:pPr>
            <a:r>
              <a:rPr lang="ru-RU" sz="4000" b="1" dirty="0" smtClean="0">
                <a:solidFill>
                  <a:schemeClr val="tx1"/>
                </a:solidFill>
              </a:rPr>
              <a:t>Кабинеты № 25-39</a:t>
            </a:r>
            <a:endParaRPr lang="ru-RU" sz="4000" b="1" dirty="0">
              <a:solidFill>
                <a:schemeClr val="tx1"/>
              </a:solidFill>
            </a:endParaRPr>
          </a:p>
        </p:txBody>
      </p:sp>
    </p:spTree>
    <p:extLst>
      <p:ext uri="{BB962C8B-B14F-4D97-AF65-F5344CB8AC3E}">
        <p14:creationId xmlns:p14="http://schemas.microsoft.com/office/powerpoint/2010/main" val="267937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92608"/>
            <a:ext cx="8229600" cy="6315456"/>
          </a:xfrm>
        </p:spPr>
        <p:txBody>
          <a:bodyPr>
            <a:normAutofit/>
          </a:bodyPr>
          <a:lstStyle/>
          <a:p>
            <a:pPr lvl="0">
              <a:buClr>
                <a:srgbClr val="4F81BD"/>
              </a:buClr>
              <a:buFont typeface="Wingdings" pitchFamily="2" charset="2"/>
              <a:buChar char="ü"/>
            </a:pPr>
            <a:r>
              <a:rPr lang="ru-RU" sz="2800" b="1" dirty="0" smtClean="0">
                <a:solidFill>
                  <a:prstClr val="black"/>
                </a:solidFill>
              </a:rPr>
              <a:t>Особенность расписания – деление на верхнюю и нижнюю недели.</a:t>
            </a:r>
          </a:p>
          <a:p>
            <a:pPr marL="114300" lvl="0" indent="0">
              <a:buClr>
                <a:srgbClr val="4F81BD"/>
              </a:buClr>
              <a:buNone/>
            </a:pPr>
            <a:endParaRPr lang="ru-RU" sz="2800" b="1" dirty="0" smtClean="0">
              <a:solidFill>
                <a:prstClr val="black"/>
              </a:solidFill>
            </a:endParaRPr>
          </a:p>
          <a:p>
            <a:pPr lvl="0">
              <a:buClr>
                <a:srgbClr val="4F81BD"/>
              </a:buClr>
              <a:buFont typeface="Wingdings" pitchFamily="2" charset="2"/>
              <a:buChar char="ü"/>
            </a:pPr>
            <a:r>
              <a:rPr lang="ru-RU" sz="2800" b="1" dirty="0" smtClean="0">
                <a:solidFill>
                  <a:prstClr val="black"/>
                </a:solidFill>
              </a:rPr>
              <a:t>Учебные </a:t>
            </a:r>
            <a:r>
              <a:rPr lang="ru-RU" sz="2800" b="1" dirty="0">
                <a:solidFill>
                  <a:prstClr val="black"/>
                </a:solidFill>
              </a:rPr>
              <a:t>занятия проводятся в соответствии с </a:t>
            </a:r>
            <a:r>
              <a:rPr lang="ru-RU" sz="2800" b="1" dirty="0" smtClean="0">
                <a:solidFill>
                  <a:prstClr val="black"/>
                </a:solidFill>
              </a:rPr>
              <a:t>расписанием (если преподаватель болеет, на курсах, в командировке… занятие не отменяется, а заменяется другим). </a:t>
            </a:r>
          </a:p>
          <a:p>
            <a:pPr marL="114300" lvl="0" indent="0">
              <a:buClr>
                <a:srgbClr val="4F81BD"/>
              </a:buClr>
              <a:buNone/>
            </a:pPr>
            <a:endParaRPr lang="ru-RU" sz="2800" b="1" dirty="0">
              <a:solidFill>
                <a:prstClr val="black"/>
              </a:solidFill>
            </a:endParaRPr>
          </a:p>
          <a:p>
            <a:pPr lvl="0">
              <a:buClr>
                <a:srgbClr val="4F81BD"/>
              </a:buClr>
              <a:buFont typeface="Wingdings" pitchFamily="2" charset="2"/>
              <a:buChar char="ü"/>
            </a:pPr>
            <a:r>
              <a:rPr lang="ru-RU" sz="2800" b="1" dirty="0">
                <a:solidFill>
                  <a:prstClr val="black"/>
                </a:solidFill>
              </a:rPr>
              <a:t>Расписание занятий, расписание звонков, замены в расписании находятся  на информационных стендах в каждом корпусе техникума.</a:t>
            </a:r>
          </a:p>
          <a:p>
            <a:endParaRPr lang="ru-RU" dirty="0"/>
          </a:p>
        </p:txBody>
      </p:sp>
    </p:spTree>
    <p:extLst>
      <p:ext uri="{BB962C8B-B14F-4D97-AF65-F5344CB8AC3E}">
        <p14:creationId xmlns:p14="http://schemas.microsoft.com/office/powerpoint/2010/main" val="2320353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40"/>
            <a:ext cx="8229600" cy="5577523"/>
          </a:xfrm>
        </p:spPr>
        <p:txBody>
          <a:bodyPr/>
          <a:lstStyle/>
          <a:p>
            <a:pPr lvl="0">
              <a:buClr>
                <a:srgbClr val="4F81BD"/>
              </a:buClr>
              <a:buFont typeface="Wingdings" pitchFamily="2" charset="2"/>
              <a:buChar char="ü"/>
            </a:pPr>
            <a:r>
              <a:rPr lang="ru-RU" b="1" dirty="0">
                <a:solidFill>
                  <a:prstClr val="black"/>
                </a:solidFill>
              </a:rPr>
              <a:t>Занятия физической культурой проводятся на стадионе «Нефтяник» и спорткомплексе «Нефтяник».  </a:t>
            </a:r>
            <a:r>
              <a:rPr lang="ru-RU" b="1" dirty="0" smtClean="0">
                <a:solidFill>
                  <a:prstClr val="black"/>
                </a:solidFill>
              </a:rPr>
              <a:t>До начала отопительного сезона (15 октября) – на стадионе «Нефтяник».</a:t>
            </a:r>
          </a:p>
          <a:p>
            <a:pPr marL="114300" lvl="0" indent="0">
              <a:buClr>
                <a:srgbClr val="4F81BD"/>
              </a:buClr>
              <a:buNone/>
            </a:pPr>
            <a:endParaRPr lang="ru-RU" b="1" dirty="0" smtClean="0">
              <a:solidFill>
                <a:prstClr val="black"/>
              </a:solidFill>
            </a:endParaRPr>
          </a:p>
          <a:p>
            <a:pPr lvl="0">
              <a:buClr>
                <a:srgbClr val="4F81BD"/>
              </a:buClr>
              <a:buFont typeface="Wingdings" pitchFamily="2" charset="2"/>
              <a:buChar char="ü"/>
            </a:pPr>
            <a:r>
              <a:rPr lang="ru-RU" b="1" dirty="0" smtClean="0">
                <a:solidFill>
                  <a:prstClr val="black"/>
                </a:solidFill>
              </a:rPr>
              <a:t>Для </a:t>
            </a:r>
            <a:r>
              <a:rPr lang="ru-RU" b="1" dirty="0">
                <a:solidFill>
                  <a:prstClr val="black"/>
                </a:solidFill>
              </a:rPr>
              <a:t>занятия физкультурой </a:t>
            </a:r>
            <a:r>
              <a:rPr lang="ru-RU" b="1" dirty="0">
                <a:solidFill>
                  <a:srgbClr val="FF0000"/>
                </a:solidFill>
              </a:rPr>
              <a:t>обязательна</a:t>
            </a:r>
            <a:r>
              <a:rPr lang="ru-RU" b="1" dirty="0">
                <a:solidFill>
                  <a:prstClr val="black"/>
                </a:solidFill>
              </a:rPr>
              <a:t> спортивная форма и обувь</a:t>
            </a:r>
            <a:r>
              <a:rPr lang="ru-RU" b="1" dirty="0" smtClean="0">
                <a:solidFill>
                  <a:prstClr val="black"/>
                </a:solidFill>
              </a:rPr>
              <a:t>.</a:t>
            </a:r>
          </a:p>
          <a:p>
            <a:pPr marL="114300" lvl="0" indent="0">
              <a:buClr>
                <a:srgbClr val="4F81BD"/>
              </a:buClr>
              <a:buNone/>
            </a:pPr>
            <a:endParaRPr lang="ru-RU" b="1" dirty="0" smtClean="0">
              <a:solidFill>
                <a:prstClr val="black"/>
              </a:solidFill>
            </a:endParaRPr>
          </a:p>
          <a:p>
            <a:pPr lvl="0">
              <a:buClr>
                <a:srgbClr val="4F81BD"/>
              </a:buClr>
              <a:buFont typeface="Wingdings" pitchFamily="2" charset="2"/>
              <a:buChar char="ü"/>
            </a:pPr>
            <a:r>
              <a:rPr lang="ru-RU" b="1" dirty="0" smtClean="0">
                <a:solidFill>
                  <a:prstClr val="black"/>
                </a:solidFill>
              </a:rPr>
              <a:t>Если у вас есть медицинские ограничения по занятию физкультурой (подготовительная, специальная группы или освобождение от занятий физкультурой), справку необходимо сдать преподавателю физкультуры. Такая справка должна обновляться ежегодно.</a:t>
            </a:r>
            <a:endParaRPr lang="ru-RU" b="1" dirty="0">
              <a:solidFill>
                <a:prstClr val="black"/>
              </a:solidFill>
            </a:endParaRPr>
          </a:p>
          <a:p>
            <a:endParaRPr lang="ru-RU" dirty="0"/>
          </a:p>
        </p:txBody>
      </p:sp>
    </p:spTree>
    <p:extLst>
      <p:ext uri="{BB962C8B-B14F-4D97-AF65-F5344CB8AC3E}">
        <p14:creationId xmlns:p14="http://schemas.microsoft.com/office/powerpoint/2010/main" val="30287373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2237</TotalTime>
  <Words>1862</Words>
  <Application>Microsoft Office PowerPoint</Application>
  <PresentationFormat>Экран (4:3)</PresentationFormat>
  <Paragraphs>288</Paragraphs>
  <Slides>31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Аптека</vt:lpstr>
      <vt:lpstr>Office Theme</vt:lpstr>
      <vt:lpstr>Презентация PowerPoint</vt:lpstr>
      <vt:lpstr>Повестка собрания</vt:lpstr>
      <vt:lpstr>1996 (приказ министра топлива и энергетики № 109 от 06.05.1996 г.) 2019</vt:lpstr>
      <vt:lpstr>НАИМЕНОВАНИЕ ПРОФЕССИОНАЛЬНОЙ ОБРАЗОВАТЕЛЬНОЙ ОРГАНИЗАЦИИ</vt:lpstr>
      <vt:lpstr>АББРЕВиАТУРА ГРУППЫ</vt:lpstr>
      <vt:lpstr>1. Нормативные документы, регулирующие деятельность ГБПОУ «КПЭТ»</vt:lpstr>
      <vt:lpstr>2. Организация учебного процесса</vt:lpstr>
      <vt:lpstr>Презентация PowerPoint</vt:lpstr>
      <vt:lpstr>Презентация PowerPoint</vt:lpstr>
      <vt:lpstr>3. Виды аттестации</vt:lpstr>
      <vt:lpstr>ПРОмежуточная аттестация</vt:lpstr>
      <vt:lpstr>4. Обязанности студентов</vt:lpstr>
      <vt:lpstr>Заявление</vt:lpstr>
      <vt:lpstr>Объяснительная</vt:lpstr>
      <vt:lpstr>4. Обязанности студентов</vt:lpstr>
      <vt:lpstr>Студентам запрещено</vt:lpstr>
      <vt:lpstr>Требования к внешнему виду студентов</vt:lpstr>
      <vt:lpstr>Запрещено</vt:lpstr>
      <vt:lpstr>5. Стипендия</vt:lpstr>
      <vt:lpstr>Презентация PowerPoint</vt:lpstr>
      <vt:lpstr>Презентация PowerPoint</vt:lpstr>
      <vt:lpstr>Презентация PowerPoint</vt:lpstr>
      <vt:lpstr>Презентация PowerPoint</vt:lpstr>
      <vt:lpstr>3. Просрочка оплаты стоимости платных услуг</vt:lpstr>
      <vt:lpstr>Контактные телефоны</vt:lpstr>
      <vt:lpstr>Презентация PowerPoint</vt:lpstr>
      <vt:lpstr>АНКЕТА ДЛЯ РОДИТЕЛЕЙ ПЕРВОКУРСНИКОВ</vt:lpstr>
      <vt:lpstr>7.Перевод обучающегося на бюджетное обучение</vt:lpstr>
      <vt:lpstr>Презентация PowerPoint</vt:lpstr>
      <vt:lpstr>От чего будет зависеть успеваемость?</vt:lpstr>
      <vt:lpstr>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 Друзюк</dc:creator>
  <cp:lastModifiedBy>Пользователь</cp:lastModifiedBy>
  <cp:revision>225</cp:revision>
  <dcterms:created xsi:type="dcterms:W3CDTF">2014-10-20T07:41:09Z</dcterms:created>
  <dcterms:modified xsi:type="dcterms:W3CDTF">2019-09-20T06:16:56Z</dcterms:modified>
</cp:coreProperties>
</file>